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media/image20.jpg" ContentType="image/jpg"/>
  <Override PartName="/ppt/media/image21.jpg" ContentType="image/jpg"/>
  <Override PartName="/ppt/media/image22.jpg" ContentType="image/jpg"/>
  <Override PartName="/ppt/media/image23.jpg" ContentType="image/jpg"/>
  <Override PartName="/ppt/media/image24.jpg" ContentType="image/jpg"/>
  <Override PartName="/ppt/media/image25.jpg" ContentType="image/jpg"/>
  <Override PartName="/ppt/media/image26.jpg" ContentType="image/jpg"/>
  <Override PartName="/ppt/media/image27.jpg" ContentType="image/jpg"/>
  <Override PartName="/ppt/media/image28.jpg" ContentType="image/jpg"/>
  <Override PartName="/ppt/media/image29.jpg" ContentType="image/jpg"/>
  <Override PartName="/ppt/media/image30.jpg" ContentType="image/jpg"/>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31" r:id="rId5"/>
  </p:sldMasterIdLst>
  <p:notesMasterIdLst>
    <p:notesMasterId r:id="rId33"/>
  </p:notesMasterIdLst>
  <p:handoutMasterIdLst>
    <p:handoutMasterId r:id="rId34"/>
  </p:handoutMasterIdLst>
  <p:sldIdLst>
    <p:sldId id="267" r:id="rId6"/>
    <p:sldId id="804" r:id="rId7"/>
    <p:sldId id="816" r:id="rId8"/>
    <p:sldId id="817" r:id="rId9"/>
    <p:sldId id="805" r:id="rId10"/>
    <p:sldId id="806" r:id="rId11"/>
    <p:sldId id="807" r:id="rId12"/>
    <p:sldId id="808" r:id="rId13"/>
    <p:sldId id="809" r:id="rId14"/>
    <p:sldId id="810" r:id="rId15"/>
    <p:sldId id="811" r:id="rId16"/>
    <p:sldId id="812" r:id="rId17"/>
    <p:sldId id="819" r:id="rId18"/>
    <p:sldId id="818" r:id="rId19"/>
    <p:sldId id="820" r:id="rId20"/>
    <p:sldId id="821" r:id="rId21"/>
    <p:sldId id="767" r:id="rId22"/>
    <p:sldId id="815" r:id="rId23"/>
    <p:sldId id="301" r:id="rId24"/>
    <p:sldId id="302" r:id="rId25"/>
    <p:sldId id="309" r:id="rId26"/>
    <p:sldId id="823" r:id="rId27"/>
    <p:sldId id="781" r:id="rId28"/>
    <p:sldId id="785" r:id="rId29"/>
    <p:sldId id="813" r:id="rId30"/>
    <p:sldId id="814" r:id="rId31"/>
    <p:sldId id="735" r:id="rId32"/>
  </p:sldIdLst>
  <p:sldSz cx="12192000" cy="6858000"/>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4" autoAdjust="0"/>
    <p:restoredTop sz="62993" autoAdjust="0"/>
  </p:normalViewPr>
  <p:slideViewPr>
    <p:cSldViewPr snapToGrid="0">
      <p:cViewPr varScale="1">
        <p:scale>
          <a:sx n="78" d="100"/>
          <a:sy n="78" d="100"/>
        </p:scale>
        <p:origin x="2248" y="168"/>
      </p:cViewPr>
      <p:guideLst/>
    </p:cSldViewPr>
  </p:slideViewPr>
  <p:outlineViewPr>
    <p:cViewPr>
      <p:scale>
        <a:sx n="33" d="100"/>
        <a:sy n="33" d="100"/>
      </p:scale>
      <p:origin x="0" y="-3510"/>
    </p:cViewPr>
  </p:outlineViewPr>
  <p:notesTextViewPr>
    <p:cViewPr>
      <p:scale>
        <a:sx n="1" d="1"/>
        <a:sy n="1" d="1"/>
      </p:scale>
      <p:origin x="0" y="0"/>
    </p:cViewPr>
  </p:notesTextViewPr>
  <p:notesViewPr>
    <p:cSldViewPr snapToGrid="0">
      <p:cViewPr varScale="1">
        <p:scale>
          <a:sx n="84" d="100"/>
          <a:sy n="84" d="100"/>
        </p:scale>
        <p:origin x="3672"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12914F2-0539-4F74-84C6-1C5DC70BA37F}"/>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DE0F286F-B684-4180-B974-5C99D0E398A7}"/>
              </a:ext>
            </a:extLst>
          </p:cNvPr>
          <p:cNvSpPr>
            <a:spLocks noGrp="1"/>
          </p:cNvSpPr>
          <p:nvPr>
            <p:ph type="dt" sz="quarter"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6C7E80D5-F1A8-4E6F-862E-E650C877881E}" type="datetimeFigureOut">
              <a:rPr lang="en-US"/>
              <a:pPr>
                <a:defRPr/>
              </a:pPr>
              <a:t>8/5/24</a:t>
            </a:fld>
            <a:endParaRPr lang="en-US"/>
          </a:p>
        </p:txBody>
      </p:sp>
      <p:sp>
        <p:nvSpPr>
          <p:cNvPr id="4" name="Footer Placeholder 3">
            <a:extLst>
              <a:ext uri="{FF2B5EF4-FFF2-40B4-BE49-F238E27FC236}">
                <a16:creationId xmlns:a16="http://schemas.microsoft.com/office/drawing/2014/main" id="{0075EFB0-44FB-4291-B357-69B823116951}"/>
              </a:ext>
            </a:extLst>
          </p:cNvPr>
          <p:cNvSpPr>
            <a:spLocks noGrp="1"/>
          </p:cNvSpPr>
          <p:nvPr>
            <p:ph type="ftr" sz="quarter" idx="2"/>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CA8A54EC-9299-4B52-AF80-D565859E51F9}"/>
              </a:ext>
            </a:extLst>
          </p:cNvPr>
          <p:cNvSpPr>
            <a:spLocks noGrp="1"/>
          </p:cNvSpPr>
          <p:nvPr>
            <p:ph type="sldNum" sz="quarter" idx="3"/>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529071-C03D-4158-B46E-8CD5D69E5A02}"/>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5BFB4B54-3A57-4AA1-BC5E-9060D5DF50BC}"/>
              </a:ext>
            </a:extLst>
          </p:cNvPr>
          <p:cNvSpPr>
            <a:spLocks noGrp="1"/>
          </p:cNvSpPr>
          <p:nvPr>
            <p:ph type="dt"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5785C147-DE6E-44AF-9501-F5A9E3994E64}" type="datetimeFigureOut">
              <a:rPr lang="en-US"/>
              <a:pPr>
                <a:defRPr/>
              </a:pPr>
              <a:t>8/5/24</a:t>
            </a:fld>
            <a:endParaRPr lang="en-US"/>
          </a:p>
        </p:txBody>
      </p:sp>
      <p:sp>
        <p:nvSpPr>
          <p:cNvPr id="4" name="Slide Image Placeholder 3">
            <a:extLst>
              <a:ext uri="{FF2B5EF4-FFF2-40B4-BE49-F238E27FC236}">
                <a16:creationId xmlns:a16="http://schemas.microsoft.com/office/drawing/2014/main" id="{BD60A1D9-86EC-4C79-BFD0-1369B4890868}"/>
              </a:ext>
            </a:extLst>
          </p:cNvPr>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42" tIns="48322" rIns="96642" bIns="48322" rtlCol="0" anchor="ctr"/>
          <a:lstStyle/>
          <a:p>
            <a:pPr lvl="0"/>
            <a:endParaRPr lang="en-US" noProof="0"/>
          </a:p>
        </p:txBody>
      </p:sp>
      <p:sp>
        <p:nvSpPr>
          <p:cNvPr id="5" name="Notes Placeholder 4">
            <a:extLst>
              <a:ext uri="{FF2B5EF4-FFF2-40B4-BE49-F238E27FC236}">
                <a16:creationId xmlns:a16="http://schemas.microsoft.com/office/drawing/2014/main" id="{ED14ED97-9732-4E6A-9D56-8AE3E72C8453}"/>
              </a:ext>
            </a:extLst>
          </p:cNvPr>
          <p:cNvSpPr>
            <a:spLocks noGrp="1"/>
          </p:cNvSpPr>
          <p:nvPr>
            <p:ph type="body" sz="quarter" idx="3"/>
          </p:nvPr>
        </p:nvSpPr>
        <p:spPr>
          <a:xfrm>
            <a:off x="732184" y="4561226"/>
            <a:ext cx="5850834" cy="4320213"/>
          </a:xfrm>
          <a:prstGeom prst="rect">
            <a:avLst/>
          </a:prstGeom>
        </p:spPr>
        <p:txBody>
          <a:bodyPr vert="horz" lIns="96642" tIns="48322" rIns="96642" bIns="4832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AE0F91B-4DC9-42DB-A44A-A30C3BF72F69}"/>
              </a:ext>
            </a:extLst>
          </p:cNvPr>
          <p:cNvSpPr>
            <a:spLocks noGrp="1"/>
          </p:cNvSpPr>
          <p:nvPr>
            <p:ph type="ftr" sz="quarter" idx="4"/>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18A4A736-5D23-4489-B96D-409B32C098C1}"/>
              </a:ext>
            </a:extLst>
          </p:cNvPr>
          <p:cNvSpPr>
            <a:spLocks noGrp="1"/>
          </p:cNvSpPr>
          <p:nvPr>
            <p:ph type="sldNum" sz="quarter" idx="5"/>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a:t>
            </a:fld>
            <a:endParaRPr lang="en-US"/>
          </a:p>
        </p:txBody>
      </p:sp>
    </p:spTree>
    <p:extLst>
      <p:ext uri="{BB962C8B-B14F-4D97-AF65-F5344CB8AC3E}">
        <p14:creationId xmlns:p14="http://schemas.microsoft.com/office/powerpoint/2010/main" val="2607866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sz="1200" b="1" dirty="0"/>
              <a:t>Rule 1-6-1e (NEW): </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dirty="0"/>
              <a:t>A continuous red marking must be placed on the goal line, 2 meters from the outside of both goal posts. An imaginary line from the end of each red markings to the 2-meter line creates the “goal area”.</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dirty="0"/>
              <a:t>Examples of red markings could include red buoys from 2 meters outside of the cage, red tape around one buoy, red cones on side of pool, red tape/red paint used for marking</a:t>
            </a:r>
            <a:br>
              <a:rPr lang="en-US" sz="1200" b="1" dirty="0"/>
            </a:br>
            <a:endParaRPr lang="en-US" sz="1200"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Clarifies the new goal area.</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Comments:</a:t>
            </a:r>
            <a:r>
              <a:rPr lang="en-US" sz="1200" kern="1200" dirty="0">
                <a:solidFill>
                  <a:schemeClr val="tx1"/>
                </a:solidFill>
                <a:effectLst/>
                <a:latin typeface="+mn-lt"/>
                <a:ea typeface="+mn-ea"/>
                <a:cs typeface="+mn-cs"/>
              </a:rPr>
              <a:t> </a:t>
            </a:r>
            <a:r>
              <a:rPr lang="en-US" sz="1800" kern="0" dirty="0">
                <a:effectLst/>
                <a:latin typeface="Calibri" panose="020F0502020204030204" pitchFamily="34" charset="0"/>
                <a:ea typeface="Times New Roman" panose="02020603050405020304" pitchFamily="18" charset="0"/>
                <a:cs typeface="Times New Roman" panose="02020603050405020304" pitchFamily="18" charset="0"/>
              </a:rPr>
              <a:t>Defines the markings for the new goal area rule. The requirement for new markings delineating the goal area can be implemented in a variety of ways. For floating goals, temporary markings such as red tape, red paint, red foam markers, or a red towel tied on the goal line lane line at a distance of 2 meters outside of each goal post can be used. For wall goals, a cone on the deck and/or red tape or red paint 2 meters outside of each goal post will be acceptable as temporary markers. </a:t>
            </a:r>
            <a:r>
              <a:rPr lang="en-US" sz="1800" kern="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For floating goals, markings will include continuous red buoys on the goal line lane line for a distance of 2 meters outside of each goal post.</a:t>
            </a:r>
            <a:r>
              <a:rPr lang="en-US" sz="1800" kern="0" dirty="0">
                <a:effectLst/>
                <a:latin typeface="Calibri" panose="020F0502020204030204" pitchFamily="34" charset="0"/>
                <a:ea typeface="Times New Roman" panose="02020603050405020304" pitchFamily="18" charset="0"/>
                <a:cs typeface="Times New Roman" panose="02020603050405020304" pitchFamily="18" charset="0"/>
              </a:rPr>
              <a:t> For wall goals, the continuous marking can be placed using red deck edge markers.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dirty="0"/>
          </a:p>
          <a:p>
            <a:pPr marL="171450" indent="-171450">
              <a:buFont typeface="Arial" panose="020B0604020202020204" pitchFamily="34" charset="0"/>
              <a:buChar char="•"/>
            </a:pP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a:t>
            </a:fld>
            <a:endParaRPr lang="en-US"/>
          </a:p>
        </p:txBody>
      </p:sp>
    </p:spTree>
    <p:extLst>
      <p:ext uri="{BB962C8B-B14F-4D97-AF65-F5344CB8AC3E}">
        <p14:creationId xmlns:p14="http://schemas.microsoft.com/office/powerpoint/2010/main" val="2587758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sz="1200" b="1" dirty="0"/>
              <a:t>1-6-1e: </a:t>
            </a:r>
            <a:r>
              <a:rPr lang="en-US" sz="1200" dirty="0"/>
              <a:t>A continuous red marking must be placed on the goal line, 2 meters from the outside of both goal posts. An imaginary line from the end of each red markings to the 2-meter line creates the “goal area”.</a:t>
            </a:r>
          </a:p>
          <a:p>
            <a:pPr marL="0" indent="0">
              <a:buFont typeface="Wingdings" panose="05000000000000000000" pitchFamily="2" charset="2"/>
              <a:buNone/>
            </a:pPr>
            <a:endParaRPr lang="en-US" sz="1200"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Clarifies the new goal area. </a:t>
            </a:r>
            <a:r>
              <a:rPr lang="en-US" sz="1200" dirty="0"/>
              <a:t>Examples of red markings could include red buoys from 2 meters outside of the cage, red tape around one buoy, red cones on side of pool, red tape/red paint used for marking.</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dirty="0"/>
          </a:p>
          <a:p>
            <a:pPr marL="171450" indent="-171450">
              <a:buFont typeface="Arial" panose="020B0604020202020204" pitchFamily="34" charset="0"/>
              <a:buChar char="•"/>
            </a:pP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3203957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sz="1200" b="1" dirty="0"/>
              <a:t>1-6-1e: </a:t>
            </a:r>
            <a:r>
              <a:rPr lang="en-US" sz="1200" dirty="0"/>
              <a:t>A continuous red marking must be placed on the goal line, 2 meters from the outside of both goal posts. An imaginary line from the end of each red markings to the 2-meter line creates the “goal area”.</a:t>
            </a:r>
          </a:p>
          <a:p>
            <a:pPr marL="0" indent="0">
              <a:buFont typeface="Wingdings" panose="05000000000000000000" pitchFamily="2" charset="2"/>
              <a:buNone/>
            </a:pPr>
            <a:endParaRPr lang="en-US" sz="1200" dirty="0"/>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Clarifies the new goal area.</a:t>
            </a:r>
            <a:r>
              <a:rPr lang="en-US" sz="1200" dirty="0"/>
              <a:t> Examples of red markings include red buoys from 2 meters outside of the cage, red tape around one buoy, red cones on side of pool, red tape/red paint used for marking</a:t>
            </a:r>
          </a:p>
          <a:p>
            <a:pPr marL="171450" indent="-171450">
              <a:buFont typeface="Arial" panose="020B0604020202020204" pitchFamily="34" charset="0"/>
              <a:buChar char="•"/>
            </a:pP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2366894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indent="0">
              <a:buFont typeface="Arial" panose="020B0604020202020204" pitchFamily="34" charset="0"/>
              <a:buNone/>
            </a:pPr>
            <a:r>
              <a:rPr lang="en-US" b="1" dirty="0"/>
              <a:t>Rule 1-16: </a:t>
            </a:r>
            <a:endParaRPr lang="en-US" sz="1200" b="1" dirty="0"/>
          </a:p>
          <a:p>
            <a:pPr marL="171450" indent="-171450">
              <a:buFont typeface="Wingdings" panose="05000000000000000000" pitchFamily="2" charset="2"/>
              <a:buChar char="§"/>
            </a:pPr>
            <a:r>
              <a:rPr lang="en-US" sz="1200" dirty="0"/>
              <a:t>The ball shall be round and have the traditional 18 panels. It shall have an air chamber with a self-closing valve. It shall be waterproof, without external strappings or any covering of grease or similar substance. The colored panels must be as manufactured (not hand-painted). The ball must be of a color that contrasts with the colors of the players’ caps and is clearly and safely visible. (1-25, 3-9)</a:t>
            </a:r>
          </a:p>
          <a:p>
            <a:pPr marL="0" marR="0" indent="0">
              <a:spcBef>
                <a:spcPts val="0"/>
              </a:spcBef>
              <a:spcAft>
                <a:spcPts val="0"/>
              </a:spcAft>
              <a:buFont typeface="Arial" panose="020B0604020202020204" pitchFamily="34" charset="0"/>
              <a:buNone/>
            </a:pPr>
            <a:endParaRPr lang="en-US" dirty="0"/>
          </a:p>
          <a:p>
            <a:pPr marL="0" marR="0" lvl="0" indent="0" algn="l"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Rationale: </a:t>
            </a:r>
            <a:r>
              <a:rPr lang="en-US" sz="1800" dirty="0">
                <a:solidFill>
                  <a:srgbClr val="000000"/>
                </a:solidFill>
                <a:effectLst/>
                <a:latin typeface="Times New Roman" panose="02020603050405020304" pitchFamily="18" charset="0"/>
                <a:ea typeface="Times New Roman" panose="02020603050405020304" pitchFamily="18" charset="0"/>
              </a:rPr>
              <a:t>Ball coloring has changed over the years and predominantly yellow panels can be difficult to see in a stadium or under night lighting. The change gives a team the ability to choose a ball suitable for its team’s conditions, especially under night lighting.</a:t>
            </a:r>
            <a:r>
              <a:rPr lang="en-US" dirty="0">
                <a:effectLst/>
              </a:rPr>
              <a:t> </a:t>
            </a:r>
            <a:endParaRPr lang="en-US" dirty="0"/>
          </a:p>
          <a:p>
            <a:pPr marL="171450" indent="-171450">
              <a:buFont typeface="Arial" panose="020B0604020202020204" pitchFamily="34" charset="0"/>
              <a:buChar char="•"/>
            </a:pPr>
            <a:endParaRPr lang="en-US" sz="1200" dirty="0"/>
          </a:p>
          <a:p>
            <a:r>
              <a:rPr lang="en-US" b="1" dirty="0"/>
              <a:t>Comments:</a:t>
            </a:r>
            <a:r>
              <a:rPr lang="en-US" dirty="0"/>
              <a:t> </a:t>
            </a:r>
            <a:r>
              <a:rPr lang="en-US" sz="1800" kern="0" dirty="0">
                <a:effectLst/>
                <a:latin typeface="Calibri" panose="020F0502020204030204" pitchFamily="34" charset="0"/>
                <a:ea typeface="Times New Roman" panose="02020603050405020304" pitchFamily="18" charset="0"/>
              </a:rPr>
              <a:t>Allows teams to use different colored game balls as long as they contrast with the colors of the players caps and can clearly be seen. If a game ball is deemed “illegal” by the game officials, a different set of game balls will be used. If no other colored balls are available, the game should be played, and the official should report the violation to respective state association.</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2648243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b="1" dirty="0"/>
              <a:t>Rule 2-1-2:</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dirty="0">
                <a:effectLst/>
                <a:latin typeface="Calibri" panose="020F0502020204030204" pitchFamily="34" charset="0"/>
                <a:ea typeface="Arial" panose="020B0604020202020204" pitchFamily="34" charset="0"/>
              </a:rPr>
              <a:t>Defined an illegal player as one who enters the game during live play wearing an additional goalkeeper’s cap.</a:t>
            </a:r>
            <a:endParaRPr lang="en-US" sz="1200" dirty="0"/>
          </a:p>
          <a:p>
            <a:br>
              <a:rPr lang="en-US" b="1" dirty="0"/>
            </a:br>
            <a:r>
              <a:rPr lang="en-US" sz="1200" b="1" kern="1200" dirty="0">
                <a:solidFill>
                  <a:schemeClr val="tx1"/>
                </a:solidFill>
                <a:effectLst/>
                <a:latin typeface="+mn-lt"/>
                <a:ea typeface="+mn-ea"/>
                <a:cs typeface="+mn-cs"/>
              </a:rPr>
              <a:t>Rationale: </a:t>
            </a:r>
            <a:r>
              <a:rPr lang="en-US" sz="1800" dirty="0">
                <a:effectLst/>
                <a:latin typeface="Calibri" panose="020F0502020204030204" pitchFamily="34" charset="0"/>
                <a:ea typeface="Times New Roman" panose="02020603050405020304" pitchFamily="18" charset="0"/>
              </a:rPr>
              <a:t>Clarifies the definition of an illegal player. During live play only one player wearing a goalie cap is allowed in the field of play.</a:t>
            </a:r>
            <a:r>
              <a:rPr lang="en-US" sz="2800" dirty="0">
                <a:effectLst/>
              </a:rPr>
              <a:t> </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Comments: </a:t>
            </a:r>
            <a:r>
              <a:rPr lang="en-US" sz="1800" kern="0" dirty="0">
                <a:effectLst/>
                <a:latin typeface="Calibri" panose="020F0502020204030204" pitchFamily="34" charset="0"/>
                <a:ea typeface="Times New Roman" panose="02020603050405020304" pitchFamily="18" charset="0"/>
                <a:cs typeface="Times New Roman" panose="02020603050405020304" pitchFamily="18" charset="0"/>
              </a:rPr>
              <a:t>Previously, there was nothing in the rules book that specified what the penalty would be if a second player wearing a goalkeeper cap enters the game during live play. This new rule clarifies that a player wearing a second goalkeeper cap who enters the game during live time is considered an illegal player. The player would be excluded for the remainder of the game and a penalty throw would be awarded to the opposing team with the substitute for the excluded player in the re-entry area. This penalty would be the same whether the offending player’s team is on offense or defense.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1826649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Rule 3-17-2a: </a:t>
            </a:r>
            <a:endParaRPr lang="en-US" sz="1200" b="1" kern="1200" dirty="0">
              <a:solidFill>
                <a:schemeClr val="tx1"/>
              </a:solidFill>
              <a:effectLst/>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dirty="0">
                <a:effectLst/>
                <a:latin typeface="Calibri" panose="020F0502020204030204" pitchFamily="34" charset="0"/>
                <a:ea typeface="Arial" panose="020B0604020202020204" pitchFamily="34" charset="0"/>
              </a:rPr>
              <a:t>Added the phrase “or gains possession of” to the rule, which will assist referees and timekeepers in the case where a player wins an uncontested sprint but does not touch the ball.</a:t>
            </a:r>
            <a:endParaRPr lang="en-US" sz="1200" dirty="0">
              <a:latin typeface="Calibri" panose="020F0502020204030204" pitchFamily="34" charset="0"/>
              <a:ea typeface="Times New Roman" panose="02020603050405020304" pitchFamily="18" charset="0"/>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Rationale: </a:t>
            </a:r>
            <a:r>
              <a:rPr lang="en-US" sz="1800" dirty="0">
                <a:effectLst/>
                <a:latin typeface="Calibri" panose="020F0502020204030204" pitchFamily="34" charset="0"/>
                <a:ea typeface="Times New Roman" panose="02020603050405020304" pitchFamily="18" charset="0"/>
              </a:rPr>
              <a:t>This addition allows referees to consider that possession has been gained and the clock can start.</a:t>
            </a:r>
          </a:p>
          <a:p>
            <a:endParaRPr lang="en-US" sz="1800" dirty="0">
              <a:effectLst/>
              <a:latin typeface="Calibri" panose="020F0502020204030204" pitchFamily="34" charset="0"/>
            </a:endParaRPr>
          </a:p>
          <a:p>
            <a:r>
              <a:rPr lang="en-US" sz="1800" b="1" dirty="0">
                <a:effectLst/>
                <a:latin typeface="Calibri" panose="020F0502020204030204" pitchFamily="34" charset="0"/>
              </a:rPr>
              <a:t>Comments: </a:t>
            </a:r>
            <a:r>
              <a:rPr lang="en-US" sz="1800" kern="0" dirty="0">
                <a:effectLst/>
                <a:latin typeface="Calibri" panose="020F0502020204030204" pitchFamily="34" charset="0"/>
                <a:ea typeface="Times New Roman" panose="02020603050405020304" pitchFamily="18" charset="0"/>
              </a:rPr>
              <a:t>By adding “or gains possession of” to the rule, it assists referees and timekeepers in the case where a player wins an uncontested sprint but does not touch the ball. This addition allows referees to consider that possession has been gained and the clock can start.</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1787365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R="0">
              <a:spcBef>
                <a:spcPts val="0"/>
              </a:spcBef>
              <a:spcAft>
                <a:spcPts val="0"/>
              </a:spcAft>
              <a:tabLst>
                <a:tab pos="344488" algn="l"/>
              </a:tabLst>
            </a:pPr>
            <a:r>
              <a:rPr lang="en-US" b="1" dirty="0"/>
              <a:t>Rule 4-22 NOTE: </a:t>
            </a:r>
            <a:endParaRPr lang="en-US" sz="1200" b="1" dirty="0">
              <a:effectLst/>
              <a:latin typeface="Calibri" panose="020F0502020204030204" pitchFamily="34" charset="0"/>
              <a:ea typeface="Arial" panose="020B0604020202020204" pitchFamily="34" charset="0"/>
            </a:endParaRPr>
          </a:p>
          <a:p>
            <a:pPr marL="171450" marR="0" indent="-171450">
              <a:spcBef>
                <a:spcPts val="0"/>
              </a:spcBef>
              <a:spcAft>
                <a:spcPts val="0"/>
              </a:spcAft>
              <a:buFont typeface="Wingdings" panose="05000000000000000000" pitchFamily="2" charset="2"/>
              <a:buChar char="§"/>
              <a:tabLst>
                <a:tab pos="344488" algn="l"/>
              </a:tabLst>
            </a:pPr>
            <a:r>
              <a:rPr lang="en-US" sz="1200" dirty="0">
                <a:effectLst/>
                <a:latin typeface="Calibri" panose="020F0502020204030204" pitchFamily="34" charset="0"/>
                <a:ea typeface="Arial" panose="020B0604020202020204" pitchFamily="34" charset="0"/>
              </a:rPr>
              <a:t>Added a NOTE defining a goal can be scored directly on a corner throw after the referee has removed the ball from the water for an administrative issue:</a:t>
            </a:r>
          </a:p>
          <a:p>
            <a:r>
              <a:rPr lang="en-US" sz="1800" b="1" u="none" dirty="0">
                <a:solidFill>
                  <a:srgbClr val="FF0000"/>
                </a:solidFill>
                <a:effectLst/>
                <a:latin typeface="Calibri" panose="020F0502020204030204" pitchFamily="34" charset="0"/>
                <a:ea typeface="Times New Roman" panose="02020603050405020304" pitchFamily="18" charset="0"/>
              </a:rPr>
              <a:t>NOTE:</a:t>
            </a:r>
            <a:r>
              <a:rPr lang="en-US" sz="1800" u="none" dirty="0">
                <a:solidFill>
                  <a:srgbClr val="FF0000"/>
                </a:solidFill>
                <a:effectLst/>
                <a:latin typeface="Calibri" panose="020F0502020204030204" pitchFamily="34" charset="0"/>
                <a:ea typeface="Times New Roman" panose="02020603050405020304" pitchFamily="18" charset="0"/>
              </a:rPr>
              <a:t> This includes after a correctable clock error and after the referee has removed the ball from the water prior to a corner throw for instance such as replacement of a cap or zipping up a suit.</a:t>
            </a:r>
            <a:endParaRPr lang="en-US" sz="1800" u="none" dirty="0">
              <a:effectLst/>
              <a:latin typeface="Times New Roman" panose="02020603050405020304" pitchFamily="18" charset="0"/>
              <a:ea typeface="Times New Roman" panose="02020603050405020304" pitchFamily="18" charset="0"/>
            </a:endParaRPr>
          </a:p>
          <a:p>
            <a:pPr lvl="1"/>
            <a:endParaRPr lang="en-US" sz="2600" dirty="0"/>
          </a:p>
          <a:p>
            <a:pPr marL="0" marR="0" lvl="0" indent="0" algn="l"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Rationale: </a:t>
            </a:r>
            <a:r>
              <a:rPr lang="en-US" sz="1800" dirty="0">
                <a:effectLst/>
                <a:latin typeface="Calibri" panose="020F0502020204030204" pitchFamily="34" charset="0"/>
                <a:ea typeface="Times New Roman" panose="02020603050405020304" pitchFamily="18" charset="0"/>
              </a:rPr>
              <a:t>A team entitled to a direct shot should not be affected by an error in which they aren’t involved or a referee’s choice in timing to correct a uniform issue.</a:t>
            </a:r>
            <a:endParaRPr lang="en-US" sz="1800" dirty="0">
              <a:effectLst/>
              <a:latin typeface="Times New Roman" panose="02020603050405020304" pitchFamily="18" charset="0"/>
              <a:ea typeface="Times New Roman" panose="02020603050405020304" pitchFamily="18" charset="0"/>
            </a:endParaRPr>
          </a:p>
          <a:p>
            <a:br>
              <a:rPr lang="en-US" dirty="0"/>
            </a:br>
            <a:r>
              <a:rPr lang="en-US" b="1" dirty="0"/>
              <a:t>Comments: </a:t>
            </a:r>
            <a:r>
              <a:rPr lang="en-US" sz="1800" kern="0" dirty="0">
                <a:effectLst/>
                <a:latin typeface="Calibri" panose="020F0502020204030204" pitchFamily="34" charset="0"/>
                <a:ea typeface="Times New Roman" panose="02020603050405020304" pitchFamily="18" charset="0"/>
              </a:rPr>
              <a:t>The previous rule limited the direct shot on a corner throw when the ball is removed prior to the throw only for correction of a clock error, replacement of a cap, or the zipping up of a suit. Because there is usually no offensive advantage prior to a corner throw, that time is often well suited for use by the officials for other administrative reasons, such as addressing an issue at the desk or a clock question. The new language will provide administrative flexibility for the officials by allowing a direct shot if the ball is removed for any administrative reason prior to the taking of a corner throw.</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8</a:t>
            </a:fld>
            <a:endParaRPr lang="en-US"/>
          </a:p>
        </p:txBody>
      </p:sp>
    </p:spTree>
    <p:extLst>
      <p:ext uri="{BB962C8B-B14F-4D97-AF65-F5344CB8AC3E}">
        <p14:creationId xmlns:p14="http://schemas.microsoft.com/office/powerpoint/2010/main" val="2552491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a:r>
              <a:rPr lang="en-US" sz="2800" b="1" dirty="0"/>
              <a:t>Rule 5-10-1:</a:t>
            </a:r>
            <a:br>
              <a:rPr lang="en-US" sz="2800" b="1" dirty="0"/>
            </a:br>
            <a:r>
              <a:rPr lang="en-US" sz="1800" dirty="0">
                <a:effectLst/>
                <a:latin typeface="Calibri" panose="020F0502020204030204" pitchFamily="34" charset="0"/>
                <a:ea typeface="Calibri" panose="020F0502020204030204" pitchFamily="34" charset="0"/>
              </a:rPr>
              <a:t>A free throw shall be taken at the location of the ball except if the foul is committed by a defending player within the defender’s</a:t>
            </a:r>
            <a:r>
              <a:rPr lang="en-US" sz="1800" u="none" dirty="0">
                <a:solidFill>
                  <a:srgbClr val="FF0000"/>
                </a:solidFill>
                <a:effectLst/>
                <a:latin typeface="Calibri" panose="020F0502020204030204" pitchFamily="34" charset="0"/>
                <a:ea typeface="Calibri" panose="020F0502020204030204" pitchFamily="34" charset="0"/>
              </a:rPr>
              <a:t> goal area,</a:t>
            </a:r>
            <a:r>
              <a:rPr lang="en-US" sz="1800" u="none" dirty="0">
                <a:effectLst/>
                <a:latin typeface="Calibri" panose="020F0502020204030204" pitchFamily="34" charset="0"/>
                <a:ea typeface="Calibri" panose="020F0502020204030204" pitchFamily="34" charset="0"/>
              </a:rPr>
              <a:t> the free throw shall be taken </a:t>
            </a:r>
            <a:r>
              <a:rPr lang="en-US" sz="1800" u="none" dirty="0">
                <a:solidFill>
                  <a:srgbClr val="FF0000"/>
                </a:solidFill>
                <a:effectLst/>
                <a:latin typeface="Calibri" panose="020F0502020204030204" pitchFamily="34" charset="0"/>
                <a:ea typeface="Calibri" panose="020F0502020204030204" pitchFamily="34" charset="0"/>
              </a:rPr>
              <a:t>outside </a:t>
            </a:r>
            <a:r>
              <a:rPr lang="en-US" sz="1800" u="none" dirty="0">
                <a:effectLst/>
                <a:latin typeface="Calibri" panose="020F0502020204030204" pitchFamily="34" charset="0"/>
                <a:ea typeface="Calibri" panose="020F0502020204030204" pitchFamily="34" charset="0"/>
              </a:rPr>
              <a:t>the </a:t>
            </a:r>
            <a:r>
              <a:rPr lang="en-US" sz="1800" u="none" dirty="0">
                <a:solidFill>
                  <a:srgbClr val="FF0000"/>
                </a:solidFill>
                <a:effectLst/>
                <a:latin typeface="Calibri" panose="020F0502020204030204" pitchFamily="34" charset="0"/>
                <a:ea typeface="Calibri" panose="020F0502020204030204" pitchFamily="34" charset="0"/>
              </a:rPr>
              <a:t>goal area, opposite of the ball or laterally outside the goal area toward the sideline.</a:t>
            </a:r>
            <a:endParaRPr lang="en-US" sz="1800" u="none" dirty="0">
              <a:effectLst/>
              <a:latin typeface="Calibri" panose="020F0502020204030204" pitchFamily="34" charset="0"/>
              <a:ea typeface="Calibri" panose="020F0502020204030204" pitchFamily="34" charset="0"/>
            </a:endParaRPr>
          </a:p>
          <a:p>
            <a:pPr lvl="1"/>
            <a:endParaRPr lang="en-US" sz="2600" dirty="0"/>
          </a:p>
          <a:p>
            <a:pPr marL="0" marR="0" lvl="0" indent="0" algn="l"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Rationale: </a:t>
            </a:r>
            <a:r>
              <a:rPr lang="en-US" sz="1800" dirty="0">
                <a:effectLst/>
                <a:latin typeface="Times New Roman" panose="02020603050405020304" pitchFamily="18" charset="0"/>
                <a:ea typeface="Times New Roman" panose="02020603050405020304" pitchFamily="18" charset="0"/>
              </a:rPr>
              <a:t>Clarifies that the attacking player no longer needs to be outside the defending 2-meter area to take the free throw. As long as the player exits the new goal area, they can take the free throw.</a:t>
            </a:r>
            <a:r>
              <a:rPr lang="en-US" sz="2800" dirty="0">
                <a:effectLst/>
              </a:rPr>
              <a:t> </a:t>
            </a:r>
            <a:endParaRPr lang="en-US" sz="1800" dirty="0">
              <a:effectLst/>
              <a:latin typeface="Times New Roman" panose="02020603050405020304" pitchFamily="18" charset="0"/>
              <a:ea typeface="Times New Roman" panose="02020603050405020304" pitchFamily="18" charset="0"/>
            </a:endParaRPr>
          </a:p>
          <a:p>
            <a:br>
              <a:rPr lang="en-US" dirty="0"/>
            </a:br>
            <a:r>
              <a:rPr lang="en-US" b="1" dirty="0"/>
              <a:t>Comments:</a:t>
            </a:r>
            <a:r>
              <a:rPr lang="en-US" dirty="0"/>
              <a:t> </a:t>
            </a:r>
            <a:r>
              <a:rPr lang="en-US" sz="1800" kern="0" dirty="0">
                <a:effectLst/>
                <a:latin typeface="Calibri" panose="020F0502020204030204" pitchFamily="34" charset="0"/>
                <a:ea typeface="Times New Roman" panose="02020603050405020304" pitchFamily="18" charset="0"/>
              </a:rPr>
              <a:t>If the foul is committed inside the 2-meter area but outside of the goal area, the free throw is taken where the ball is. The player does not need to move outside 2 meters to take the free throw. If the foul is inside the goal area, the free throw can be taken outside the goal area opposite the ball (toward half pool) or laterally outside the goal area (toward the sideline).</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9</a:t>
            </a:fld>
            <a:endParaRPr lang="en-US"/>
          </a:p>
        </p:txBody>
      </p:sp>
    </p:spTree>
    <p:extLst>
      <p:ext uri="{BB962C8B-B14F-4D97-AF65-F5344CB8AC3E}">
        <p14:creationId xmlns:p14="http://schemas.microsoft.com/office/powerpoint/2010/main" val="2508945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2800" b="1" dirty="0"/>
              <a:t>Rule 5-11 NOTE: </a:t>
            </a:r>
            <a:r>
              <a:rPr lang="en-US" sz="2800" dirty="0"/>
              <a:t> </a:t>
            </a:r>
          </a:p>
          <a:p>
            <a:pPr marL="0" indent="0">
              <a:buFont typeface="Wingdings" panose="05000000000000000000" pitchFamily="2" charset="2"/>
              <a:buNone/>
            </a:pPr>
            <a:r>
              <a:rPr lang="en-US" sz="2800" dirty="0"/>
              <a:t>NOTE: When there is a counterattack, a player with a position of advantage does not have to give up the advantage to go to the ball and take the free throw. The player on that team who is next closest to the ball must take the free throw as long as there is no undue delay. </a:t>
            </a:r>
          </a:p>
          <a:p>
            <a:endParaRPr lang="en-US" sz="2800" dirty="0"/>
          </a:p>
          <a:p>
            <a:r>
              <a:rPr lang="en-US" sz="2800" b="1" dirty="0"/>
              <a:t>Rationale: </a:t>
            </a:r>
            <a:r>
              <a:rPr lang="en-US" sz="2800" dirty="0"/>
              <a:t>This note formalizes something that has been informally accepted as common practice for many years, i.e., that a player in a counterattack with a position of advantage should not be required to go toward their own goal or toward the sideline to take a free throw and give up the advantage simply because that player is closest to the ball. Instead, the player who is next to the ball when the ball is awarded to the defense or who swims past the ball on a counterattack and does not put the ball into play would be called for undue delay in taking the free throw. Makes the game faster and does not punish the team that has an advantage on the counterattack. </a:t>
            </a:r>
          </a:p>
          <a:p>
            <a:br>
              <a:rPr lang="en-US" dirty="0"/>
            </a:br>
            <a:r>
              <a:rPr lang="en-US" b="1" dirty="0"/>
              <a:t>Comment: </a:t>
            </a:r>
            <a:r>
              <a:rPr lang="en-US" sz="1800" dirty="0">
                <a:effectLst/>
                <a:latin typeface="Calibri" panose="020F0502020204030204" pitchFamily="34" charset="0"/>
                <a:ea typeface="Aptos" panose="020B0004020202020204" pitchFamily="34" charset="0"/>
              </a:rPr>
              <a:t>If there is no advantage on the counterattack, the player most readily available to take the free throw must do so.</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10</a:t>
            </a:fld>
            <a:endParaRPr lang="en-US"/>
          </a:p>
        </p:txBody>
      </p:sp>
    </p:spTree>
    <p:extLst>
      <p:ext uri="{BB962C8B-B14F-4D97-AF65-F5344CB8AC3E}">
        <p14:creationId xmlns:p14="http://schemas.microsoft.com/office/powerpoint/2010/main" val="1490764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2800" b="1" dirty="0"/>
              <a:t>Rules 6-11-1, 6-11-2:</a:t>
            </a:r>
          </a:p>
          <a:p>
            <a:pPr marL="0" marR="0" lvl="0" indent="0" algn="l" defTabSz="914400" rtl="0" eaLnBrk="0" fontAlgn="base" latinLnBrk="0" hangingPunct="0">
              <a:lnSpc>
                <a:spcPct val="100000"/>
              </a:lnSpc>
              <a:spcBef>
                <a:spcPts val="600"/>
              </a:spcBef>
              <a:spcAft>
                <a:spcPct val="0"/>
              </a:spcAft>
              <a:buClrTx/>
              <a:buSzTx/>
              <a:buFont typeface="Wingdings" panose="05000000000000000000" pitchFamily="2" charset="2"/>
              <a:buNone/>
              <a:tabLst/>
              <a:defRPr/>
            </a:pPr>
            <a:r>
              <a:rPr lang="en-US" sz="2800" dirty="0">
                <a:effectLst/>
                <a:latin typeface="Calibri" panose="020F0502020204030204" pitchFamily="34" charset="0"/>
                <a:ea typeface="Calibri" panose="020F0502020204030204" pitchFamily="34" charset="0"/>
                <a:cs typeface="Times New Roman" panose="02020603050405020304" pitchFamily="18" charset="0"/>
              </a:rPr>
              <a:t>Changes the specific area around the goal and allows for an attacking player who is outside the goal area to go inside 2 meters without being penalized.</a:t>
            </a:r>
            <a:r>
              <a:rPr lang="en-US" sz="2800" dirty="0"/>
              <a:t> </a:t>
            </a:r>
          </a:p>
          <a:p>
            <a:pPr marL="0" marR="0" lvl="0" indent="0" algn="l" defTabSz="914400" rtl="0" eaLnBrk="0" fontAlgn="base" latinLnBrk="0" hangingPunct="0">
              <a:lnSpc>
                <a:spcPct val="100000"/>
              </a:lnSpc>
              <a:spcBef>
                <a:spcPts val="0"/>
              </a:spcBef>
              <a:spcAft>
                <a:spcPct val="0"/>
              </a:spcAft>
              <a:buClrTx/>
              <a:buSzTx/>
              <a:buFont typeface="Wingdings" panose="05000000000000000000" pitchFamily="2" charset="2"/>
              <a:buNone/>
              <a:tabLst/>
              <a:defRPr/>
            </a:pPr>
            <a:r>
              <a:rPr lang="en-US" sz="2800" dirty="0">
                <a:effectLst/>
                <a:latin typeface="Calibri" panose="020F0502020204030204" pitchFamily="34" charset="0"/>
                <a:ea typeface="Calibri" panose="020F0502020204030204" pitchFamily="34" charset="0"/>
                <a:cs typeface="Times New Roman" panose="02020603050405020304" pitchFamily="18" charset="0"/>
              </a:rPr>
              <a:t>Changes the specific area around the goal and allows for an attacking player who is outside the goal area to go inside 2 meters without being penalized.</a:t>
            </a:r>
            <a:r>
              <a:rPr lang="en-US" sz="2800" dirty="0"/>
              <a:t> </a:t>
            </a:r>
          </a:p>
          <a:p>
            <a:endParaRPr lang="en-US" sz="2800" dirty="0"/>
          </a:p>
          <a:p>
            <a:r>
              <a:rPr lang="en-US" sz="2800" b="1" dirty="0"/>
              <a:t>Rationale: </a:t>
            </a:r>
            <a:r>
              <a:rPr lang="en-US" sz="2800" dirty="0"/>
              <a:t>This rule changes the specific area around the goal. This rule allows for an attacking player who is outside the goal area to go inside 2 meters without being penalized. This opens up more angles for the offense and does not unnecessarily punish an attacking player who is not close enough to the goal but enters the 2-meter area. </a:t>
            </a:r>
          </a:p>
          <a:p>
            <a:endParaRPr lang="en-US" sz="28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Comments: </a:t>
            </a:r>
            <a:r>
              <a:rPr lang="en-US" b="0" dirty="0"/>
              <a:t>The rule change o</a:t>
            </a:r>
            <a:r>
              <a:rPr lang="en-US" sz="1800" b="0" kern="0" dirty="0">
                <a:effectLst/>
                <a:latin typeface="Calibri" panose="020F0502020204030204" pitchFamily="34" charset="0"/>
                <a:ea typeface="Times New Roman" panose="02020603050405020304" pitchFamily="18" charset="0"/>
                <a:cs typeface="Times New Roman" panose="02020603050405020304" pitchFamily="18" charset="0"/>
              </a:rPr>
              <a:t>pens </a:t>
            </a:r>
            <a:r>
              <a:rPr lang="en-US" sz="1800" kern="0" dirty="0">
                <a:effectLst/>
                <a:latin typeface="Calibri" panose="020F0502020204030204" pitchFamily="34" charset="0"/>
                <a:ea typeface="Times New Roman" panose="02020603050405020304" pitchFamily="18" charset="0"/>
                <a:cs typeface="Times New Roman" panose="02020603050405020304" pitchFamily="18" charset="0"/>
              </a:rPr>
              <a:t>up more angles for the offense and gives the officials less to watch when a player may be inside the 2-meter mark while not directly impacting the play. It also opens up the game from an offensive standpoint creating more room for the offense to move around in and extending the defense.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11</a:t>
            </a:fld>
            <a:endParaRPr lang="en-US"/>
          </a:p>
        </p:txBody>
      </p:sp>
    </p:spTree>
    <p:extLst>
      <p:ext uri="{BB962C8B-B14F-4D97-AF65-F5344CB8AC3E}">
        <p14:creationId xmlns:p14="http://schemas.microsoft.com/office/powerpoint/2010/main" val="1336567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2800" b="1" dirty="0"/>
              <a:t>Rule 6-11-3:</a:t>
            </a:r>
          </a:p>
          <a:p>
            <a:pPr marL="0" indent="0">
              <a:spcBef>
                <a:spcPts val="0"/>
              </a:spcBef>
              <a:spcAft>
                <a:spcPts val="0"/>
              </a:spcAft>
              <a:buFont typeface="Wingdings" panose="05000000000000000000" pitchFamily="2" charset="2"/>
              <a:buNone/>
              <a:tabLst>
                <a:tab pos="344488" algn="l"/>
              </a:tabLst>
            </a:pPr>
            <a:r>
              <a:rPr lang="en-US" sz="2800" dirty="0">
                <a:effectLst/>
                <a:latin typeface="Calibri" panose="020F0502020204030204" pitchFamily="34" charset="0"/>
                <a:ea typeface="Arial" panose="020B0604020202020204" pitchFamily="34" charset="0"/>
              </a:rPr>
              <a:t>Clarifies that a</a:t>
            </a:r>
            <a:r>
              <a:rPr lang="en-US" sz="2800" dirty="0">
                <a:effectLst/>
                <a:latin typeface="Calibri" panose="020F0502020204030204" pitchFamily="34" charset="0"/>
                <a:ea typeface="Calibri" panose="020F0502020204030204" pitchFamily="34" charset="0"/>
                <a:cs typeface="Times New Roman" panose="02020603050405020304" pitchFamily="18" charset="0"/>
              </a:rPr>
              <a:t> player in the goal area of the attacking team can never be in front of the line of the ball at any time during the game.</a:t>
            </a:r>
            <a:endParaRPr lang="en-US" sz="2800" dirty="0"/>
          </a:p>
          <a:p>
            <a:pPr marL="0" indent="0">
              <a:buFont typeface="Wingdings" panose="05000000000000000000" pitchFamily="2" charset="2"/>
              <a:buNone/>
            </a:pPr>
            <a:br>
              <a:rPr lang="en-US" sz="2800" dirty="0"/>
            </a:br>
            <a:r>
              <a:rPr lang="en-US" sz="2800" dirty="0"/>
              <a:t>A player in the goal area of the attacking team can never be in front of the line of the ball at any time during the game. If a pass within the goal area flies forward (toward the goal line) ahead of the receiving player(s), an ordinary foul (contra foul) must be called, even if the two attacking players were at the same line at the moment of the pass. This is especially important to apply in a player advantage situation.</a:t>
            </a:r>
          </a:p>
          <a:p>
            <a:endParaRPr lang="en-US" sz="2800" dirty="0"/>
          </a:p>
          <a:p>
            <a:r>
              <a:rPr lang="en-US" sz="2800" b="1" dirty="0"/>
              <a:t>Rationale:</a:t>
            </a:r>
            <a:r>
              <a:rPr lang="en-US" sz="2800" dirty="0"/>
              <a:t> The pass to a player inside the goal area must be on a straight line or behind. This rule also assists referees to correctly call “inside the goal area” violations. It makes the rule more clear for a play that is so close to the goal that can be scored easily. </a:t>
            </a:r>
          </a:p>
          <a:p>
            <a:pPr marL="0" marR="0" lvl="0" indent="0" algn="l" defTabSz="914400" rtl="0" eaLnBrk="0" fontAlgn="base" latinLnBrk="0" hangingPunct="0">
              <a:lnSpc>
                <a:spcPct val="100000"/>
              </a:lnSpc>
              <a:spcBef>
                <a:spcPct val="30000"/>
              </a:spcBef>
              <a:spcAft>
                <a:spcPct val="0"/>
              </a:spcAft>
              <a:buClrTx/>
              <a:buSzTx/>
              <a:buFontTx/>
              <a:buNone/>
              <a:tabLst/>
              <a:defRPr/>
            </a:pPr>
            <a:br>
              <a:rPr lang="en-US" dirty="0"/>
            </a:br>
            <a:r>
              <a:rPr lang="en-US" b="1" dirty="0"/>
              <a:t>Comments:</a:t>
            </a:r>
            <a:r>
              <a:rPr lang="en-US" dirty="0"/>
              <a:t> </a:t>
            </a:r>
            <a:r>
              <a:rPr lang="en-US" sz="1800" kern="100" dirty="0">
                <a:effectLst/>
                <a:latin typeface="Calibri" panose="020F0502020204030204" pitchFamily="34" charset="0"/>
                <a:ea typeface="Aptos" panose="020B0004020202020204" pitchFamily="34" charset="0"/>
                <a:cs typeface="Times New Roman" panose="02020603050405020304" pitchFamily="18" charset="0"/>
              </a:rPr>
              <a:t>Previously, there was a high probability that “inside 2-meter” violations would be missed and lead to goals due to the receiving player being ahead of the ball. Because the new goal area is the area closest to the goal, this new rule allows the officials to correctly call “inside the goal area” violations when the receiving player is ahead of the ball. Once the official sees the ball fly forward (toward the attacking goal) to a player inside the goal area or to a player who will receive the ball inside the goal area, it is a violation. The pass must be on a straight line even with the receiving player or thrown behind.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12</a:t>
            </a:fld>
            <a:endParaRPr lang="en-US"/>
          </a:p>
        </p:txBody>
      </p:sp>
    </p:spTree>
    <p:extLst>
      <p:ext uri="{BB962C8B-B14F-4D97-AF65-F5344CB8AC3E}">
        <p14:creationId xmlns:p14="http://schemas.microsoft.com/office/powerpoint/2010/main" val="3503017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2800" b="1" dirty="0"/>
              <a:t>Rule 6-11-3:</a:t>
            </a:r>
            <a:br>
              <a:rPr lang="en-US" sz="2800" dirty="0"/>
            </a:br>
            <a:r>
              <a:rPr lang="en-US" sz="2800" dirty="0"/>
              <a:t>A player in the goal area of the attacking team can never be in front of the line of the ball at any time during the game. If a pass within the goal area flies forward (toward the goal line) ahead of the receiving player(s), an ordinary foul (contra foul) must be called, even if the two attacking players were at the same line at the moment of the pass. This is especially important to apply in a player advantage situation.</a:t>
            </a:r>
          </a:p>
          <a:p>
            <a:pPr marL="0" indent="0">
              <a:buNone/>
            </a:pPr>
            <a:r>
              <a:rPr lang="en-US" sz="2800" dirty="0"/>
              <a:t> </a:t>
            </a:r>
          </a:p>
          <a:p>
            <a:r>
              <a:rPr lang="en-US" sz="2800" b="1" dirty="0"/>
              <a:t>Rationale:</a:t>
            </a:r>
            <a:r>
              <a:rPr lang="en-US" sz="2800" dirty="0"/>
              <a:t> The pass to a player inside the goal area must be on a straight line or behind. This rule also assists referees to correctly call “inside the goal area” violations. It makes the rule more clear for a play that is so close to the goal that can be scored easily.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13</a:t>
            </a:fld>
            <a:endParaRPr lang="en-US"/>
          </a:p>
        </p:txBody>
      </p:sp>
    </p:spTree>
    <p:extLst>
      <p:ext uri="{BB962C8B-B14F-4D97-AF65-F5344CB8AC3E}">
        <p14:creationId xmlns:p14="http://schemas.microsoft.com/office/powerpoint/2010/main" val="2261192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2800" b="1" dirty="0"/>
              <a:t>Rule 6-11-3:</a:t>
            </a:r>
            <a:br>
              <a:rPr lang="en-US" sz="2800" b="1" dirty="0"/>
            </a:br>
            <a:r>
              <a:rPr lang="en-US" sz="2800" dirty="0"/>
              <a:t>A player in the goal area of the attacking team can never be in front of the line of the ball at any time during the game. If a pass within the goal area flies forward (toward the goal line) ahead of the receiving player(s), an ordinary foul (contra foul) must be called, even if the two attacking players were at the same line at the moment of the pass. This is especially important to apply in a player advantage situation.</a:t>
            </a:r>
          </a:p>
          <a:p>
            <a:pPr marL="0" indent="0">
              <a:buNone/>
            </a:pPr>
            <a:r>
              <a:rPr lang="en-US" sz="2800" dirty="0"/>
              <a:t> </a:t>
            </a:r>
          </a:p>
          <a:p>
            <a:r>
              <a:rPr lang="en-US" sz="2800" b="1" dirty="0"/>
              <a:t>Rationale:</a:t>
            </a:r>
            <a:r>
              <a:rPr lang="en-US" sz="2800" dirty="0"/>
              <a:t> The pass to a player inside the goal area must be on a straight line or behind. This rule also assists referees to correctly call “inside the goal area” violations. It makes the rule more clear for a play that is so close to the goal that can be scored easily.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14</a:t>
            </a:fld>
            <a:endParaRPr lang="en-US"/>
          </a:p>
        </p:txBody>
      </p:sp>
    </p:spTree>
    <p:extLst>
      <p:ext uri="{BB962C8B-B14F-4D97-AF65-F5344CB8AC3E}">
        <p14:creationId xmlns:p14="http://schemas.microsoft.com/office/powerpoint/2010/main" val="4085357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2800" b="1" dirty="0"/>
              <a:t>Rule 6-11-3:</a:t>
            </a:r>
            <a:br>
              <a:rPr lang="en-US" sz="2800" b="1" dirty="0"/>
            </a:br>
            <a:r>
              <a:rPr lang="en-US" sz="2800" dirty="0"/>
              <a:t>A player in the goal area of the attacking team can never be in front of the line of the ball at any time during the game. If a pass within the goal area flies forward (toward the goal line) ahead of the receiving player(s), an ordinary foul (contra foul) must be called, even if the two attacking players were at the same line at the moment of the pass. This is especially important to apply in a player advantage situation.</a:t>
            </a:r>
          </a:p>
          <a:p>
            <a:pPr marL="0" indent="0">
              <a:buNone/>
            </a:pPr>
            <a:r>
              <a:rPr lang="en-US" sz="2800" dirty="0"/>
              <a:t> </a:t>
            </a:r>
          </a:p>
          <a:p>
            <a:r>
              <a:rPr lang="en-US" sz="2800" b="1" dirty="0"/>
              <a:t>Rationale: </a:t>
            </a:r>
            <a:r>
              <a:rPr lang="en-US" sz="2800" dirty="0"/>
              <a:t>The pass to a player inside the goal area must be on a straight line or behind. This rule also assists referees to correctly call “inside the goal area” violations. It makes the rule more clear for a play that is so close to the goal that can be scored easily.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15</a:t>
            </a:fld>
            <a:endParaRPr lang="en-US"/>
          </a:p>
        </p:txBody>
      </p:sp>
    </p:spTree>
    <p:extLst>
      <p:ext uri="{BB962C8B-B14F-4D97-AF65-F5344CB8AC3E}">
        <p14:creationId xmlns:p14="http://schemas.microsoft.com/office/powerpoint/2010/main" val="3082056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2800" b="1" dirty="0"/>
              <a:t>Rule 6-11-3:</a:t>
            </a:r>
            <a:br>
              <a:rPr lang="en-US" sz="2800" b="1" dirty="0"/>
            </a:br>
            <a:r>
              <a:rPr lang="en-US" sz="2800" dirty="0"/>
              <a:t>A player in the goal area of the attacking team can never be in front of the line of the ball at any time during the game. If a pass within the goal area flies forward (toward the goal line) ahead of the receiving player(s), an ordinary foul (contra foul) must be called, even if the two attacking players were at the same line at the moment of the pass. This is especially important to apply in a player advantage situation.</a:t>
            </a:r>
          </a:p>
          <a:p>
            <a:pPr marL="0" indent="0">
              <a:buNone/>
            </a:pPr>
            <a:r>
              <a:rPr lang="en-US" sz="2800" dirty="0"/>
              <a:t> </a:t>
            </a:r>
          </a:p>
          <a:p>
            <a:r>
              <a:rPr lang="en-US" sz="2800" b="1" dirty="0"/>
              <a:t>Rationale: </a:t>
            </a:r>
            <a:r>
              <a:rPr lang="en-US" sz="2800" dirty="0"/>
              <a:t>The pass to a player inside the goal area must be on a straight line or behind. This rule also assists referees to correctly call “inside the goal area” violations. It makes the rule more clear for a play that is so close to the goal that can be scored easily.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16</a:t>
            </a:fld>
            <a:endParaRPr lang="en-US"/>
          </a:p>
        </p:txBody>
      </p:sp>
    </p:spTree>
    <p:extLst>
      <p:ext uri="{BB962C8B-B14F-4D97-AF65-F5344CB8AC3E}">
        <p14:creationId xmlns:p14="http://schemas.microsoft.com/office/powerpoint/2010/main" val="909437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17</a:t>
            </a:fld>
            <a:endParaRPr lang="en-US"/>
          </a:p>
        </p:txBody>
      </p:sp>
    </p:spTree>
    <p:extLst>
      <p:ext uri="{BB962C8B-B14F-4D97-AF65-F5344CB8AC3E}">
        <p14:creationId xmlns:p14="http://schemas.microsoft.com/office/powerpoint/2010/main" val="1393050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b="1" dirty="0"/>
              <a:t>NOTE:</a:t>
            </a:r>
            <a:r>
              <a:rPr lang="en-US" dirty="0"/>
              <a:t> </a:t>
            </a:r>
            <a:r>
              <a:rPr lang="en-US" sz="1200" dirty="0">
                <a:solidFill>
                  <a:srgbClr val="231F20"/>
                </a:solidFill>
                <a:effectLst/>
                <a:latin typeface="Calibri" panose="020F0502020204030204" pitchFamily="34" charset="0"/>
                <a:ea typeface="'calibri',sans-serif"/>
              </a:rPr>
              <a:t>No participant, </a:t>
            </a:r>
            <a:r>
              <a:rPr lang="en-US" sz="1200" u="sng" dirty="0">
                <a:solidFill>
                  <a:srgbClr val="FF0000"/>
                </a:solidFill>
                <a:effectLst/>
                <a:latin typeface="Calibri" panose="020F0502020204030204" pitchFamily="34" charset="0"/>
                <a:ea typeface="'calibri',sans-serif"/>
              </a:rPr>
              <a:t>team personnel</a:t>
            </a:r>
            <a:r>
              <a:rPr lang="en-US" sz="1200" dirty="0">
                <a:solidFill>
                  <a:srgbClr val="FF0000"/>
                </a:solidFill>
                <a:effectLst/>
                <a:latin typeface="Calibri" panose="020F0502020204030204" pitchFamily="34" charset="0"/>
                <a:ea typeface="'calibri',sans-serif"/>
              </a:rPr>
              <a:t> </a:t>
            </a:r>
            <a:r>
              <a:rPr lang="en-US" sz="1200" dirty="0">
                <a:solidFill>
                  <a:srgbClr val="231F20"/>
                </a:solidFill>
                <a:effectLst/>
                <a:latin typeface="Calibri" panose="020F0502020204030204" pitchFamily="34" charset="0"/>
                <a:ea typeface="'calibri',sans-serif"/>
              </a:rPr>
              <a:t>coach, administrator or </a:t>
            </a:r>
            <a:r>
              <a:rPr lang="en-US" sz="1200" u="sng" dirty="0">
                <a:solidFill>
                  <a:srgbClr val="FF0000"/>
                </a:solidFill>
                <a:effectLst/>
                <a:latin typeface="Calibri" panose="020F0502020204030204" pitchFamily="34" charset="0"/>
                <a:ea typeface="'calibri',sans-serif"/>
              </a:rPr>
              <a:t>contest</a:t>
            </a:r>
            <a:r>
              <a:rPr lang="en-US" sz="1200" dirty="0">
                <a:solidFill>
                  <a:srgbClr val="FF0000"/>
                </a:solidFill>
                <a:effectLst/>
                <a:latin typeface="Calibri" panose="020F0502020204030204" pitchFamily="34" charset="0"/>
                <a:ea typeface="'calibri',sans-serif"/>
              </a:rPr>
              <a:t> </a:t>
            </a:r>
            <a:r>
              <a:rPr lang="en-US" sz="1200" dirty="0">
                <a:solidFill>
                  <a:srgbClr val="231F20"/>
                </a:solidFill>
                <a:effectLst/>
                <a:latin typeface="Calibri" panose="020F0502020204030204" pitchFamily="34" charset="0"/>
                <a:ea typeface="'calibri',sans-serif"/>
              </a:rPr>
              <a:t>official shall use </a:t>
            </a:r>
            <a:r>
              <a:rPr lang="en-US" sz="1200" u="sng" dirty="0">
                <a:solidFill>
                  <a:srgbClr val="FF0000"/>
                </a:solidFill>
                <a:effectLst/>
                <a:latin typeface="Calibri" panose="020F0502020204030204" pitchFamily="34" charset="0"/>
                <a:ea typeface="'calibri',sans-serif"/>
              </a:rPr>
              <a:t>any form of </a:t>
            </a:r>
            <a:r>
              <a:rPr lang="en-US" sz="1200" dirty="0">
                <a:solidFill>
                  <a:srgbClr val="231F20"/>
                </a:solidFill>
                <a:effectLst/>
                <a:latin typeface="Calibri" panose="020F0502020204030204" pitchFamily="34" charset="0"/>
                <a:ea typeface="'calibri',sans-serif"/>
              </a:rPr>
              <a:t>alcohol or tobacco</a:t>
            </a:r>
            <a:r>
              <a:rPr lang="en-US" sz="1200" u="sng" dirty="0">
                <a:solidFill>
                  <a:srgbClr val="FF0000"/>
                </a:solidFill>
                <a:effectLst/>
                <a:latin typeface="Calibri" panose="020F0502020204030204" pitchFamily="34" charset="0"/>
                <a:ea typeface="'calibri',sans-serif"/>
              </a:rPr>
              <a:t> or be under the influence of (i.e. impaired by) a controlled or illicit substance(s)</a:t>
            </a:r>
            <a:r>
              <a:rPr lang="en-US" sz="1200" dirty="0">
                <a:solidFill>
                  <a:srgbClr val="231F20"/>
                </a:solidFill>
                <a:effectLst/>
                <a:latin typeface="Calibri" panose="020F0502020204030204" pitchFamily="34" charset="0"/>
                <a:ea typeface="'calibri',sans-serif"/>
              </a:rPr>
              <a:t> beginning with arrival at the competition site until departure following the completion of the contest.</a:t>
            </a:r>
            <a:br>
              <a:rPr lang="en-US" sz="1200" dirty="0">
                <a:solidFill>
                  <a:srgbClr val="231F20"/>
                </a:solidFill>
                <a:effectLst/>
                <a:latin typeface="Calibri" panose="020F0502020204030204" pitchFamily="34" charset="0"/>
                <a:ea typeface="'calibri',sans-serif"/>
              </a:rPr>
            </a:br>
            <a:endParaRPr lang="en-US" sz="1200" b="1" dirty="0">
              <a:effectLst/>
              <a:latin typeface="Calibri" panose="020F0502020204030204" pitchFamily="34"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000000"/>
                </a:solidFill>
                <a:effectLst/>
                <a:latin typeface="Calibri" panose="020F0502020204030204" pitchFamily="34" charset="0"/>
                <a:ea typeface="'calibri',sans-serif"/>
              </a:rPr>
              <a:t>Rationale: </a:t>
            </a:r>
            <a:r>
              <a:rPr lang="en-US" sz="1200" dirty="0">
                <a:solidFill>
                  <a:srgbClr val="000000"/>
                </a:solidFill>
                <a:effectLst/>
                <a:latin typeface="Calibri" panose="020F0502020204030204" pitchFamily="34" charset="0"/>
                <a:ea typeface="'calibri',sans-serif"/>
              </a:rPr>
              <a:t>Provides consistent language for NFHS rule books prohibiting the use of alcohol, tobacco, and controlled or illicit substances.</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18</a:t>
            </a:fld>
            <a:endParaRPr lang="en-US"/>
          </a:p>
        </p:txBody>
      </p:sp>
    </p:spTree>
    <p:extLst>
      <p:ext uri="{BB962C8B-B14F-4D97-AF65-F5344CB8AC3E}">
        <p14:creationId xmlns:p14="http://schemas.microsoft.com/office/powerpoint/2010/main" val="811296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sz="1200" b="1" dirty="0">
                <a:effectLst/>
                <a:latin typeface="Calibri" panose="020F0502020204030204" pitchFamily="34" charset="0"/>
                <a:ea typeface="Times New Roman" panose="02020603050405020304" pitchFamily="18" charset="0"/>
              </a:rPr>
              <a:t>Rule 2-4 NOTE:</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dirty="0">
                <a:effectLst/>
                <a:latin typeface="Calibri" panose="020F0502020204030204" pitchFamily="34" charset="0"/>
                <a:ea typeface="Times New Roman" panose="02020603050405020304" pitchFamily="18" charset="0"/>
              </a:rPr>
              <a:t>Removed the phrase referencing special needs of individual participants with disabilities related to accommodations. </a:t>
            </a:r>
            <a:r>
              <a:rPr lang="en-US" sz="1200" dirty="0">
                <a:solidFill>
                  <a:srgbClr val="FF0000"/>
                </a:solidFill>
                <a:effectLst/>
                <a:latin typeface="Calibri" panose="020F050202020403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effectLst/>
              <a:latin typeface="Calibri" panose="020F0502020204030204" pitchFamily="34"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Times New Roman" panose="02020603050405020304" pitchFamily="18" charset="0"/>
              </a:rPr>
              <a:t>Rationale: </a:t>
            </a:r>
            <a:r>
              <a:rPr lang="en-US" sz="1200" dirty="0">
                <a:solidFill>
                  <a:srgbClr val="000000"/>
                </a:solidFill>
                <a:effectLst/>
                <a:latin typeface="Calibri" panose="020F0502020204030204" pitchFamily="34" charset="0"/>
                <a:ea typeface="Times New Roman" panose="02020603050405020304" pitchFamily="18" charset="0"/>
              </a:rPr>
              <a:t>Aligns with current trends in language pertaining to individuals with a disability.</a:t>
            </a:r>
            <a:r>
              <a:rPr lang="en-US" sz="1200" dirty="0">
                <a:solidFill>
                  <a:srgbClr val="000000"/>
                </a:solidFill>
                <a:effectLst/>
                <a:latin typeface="Calibri" panose="020F0502020204030204" pitchFamily="34" charset="0"/>
                <a:ea typeface="Arial" panose="020B0604020202020204" pitchFamily="34" charset="0"/>
              </a:rPr>
              <a:t>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22</a:t>
            </a:fld>
            <a:endParaRPr lang="en-US"/>
          </a:p>
        </p:txBody>
      </p:sp>
    </p:spTree>
    <p:extLst>
      <p:ext uri="{BB962C8B-B14F-4D97-AF65-F5344CB8AC3E}">
        <p14:creationId xmlns:p14="http://schemas.microsoft.com/office/powerpoint/2010/main" val="4266680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23</a:t>
            </a:fld>
            <a:endParaRPr lang="en-US"/>
          </a:p>
        </p:txBody>
      </p:sp>
    </p:spTree>
    <p:extLst>
      <p:ext uri="{BB962C8B-B14F-4D97-AF65-F5344CB8AC3E}">
        <p14:creationId xmlns:p14="http://schemas.microsoft.com/office/powerpoint/2010/main" val="1720664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7000"/>
              </a:lnSpc>
              <a:spcBef>
                <a:spcPts val="0"/>
              </a:spcBef>
              <a:spcAft>
                <a:spcPts val="0"/>
              </a:spcAft>
              <a:buClrTx/>
              <a:buSzTx/>
              <a:buFont typeface="+mj-lt"/>
              <a:buNone/>
              <a:tabLst/>
              <a:defRPr/>
            </a:pPr>
            <a:r>
              <a:rPr lang="en-US" b="1" dirty="0"/>
              <a:t>INSIDE THE GOAL AREA CLARIFICATION</a:t>
            </a:r>
          </a:p>
          <a:p>
            <a:pPr marL="0" marR="0" lvl="0" indent="0" algn="l" defTabSz="914400" rtl="0" eaLnBrk="0" fontAlgn="base" latinLnBrk="0" hangingPunct="0">
              <a:lnSpc>
                <a:spcPct val="107000"/>
              </a:lnSpc>
              <a:spcBef>
                <a:spcPts val="0"/>
              </a:spcBef>
              <a:spcAft>
                <a:spcPts val="0"/>
              </a:spcAft>
              <a:buClrTx/>
              <a:buSzTx/>
              <a:buFont typeface="Wingdings" panose="05000000000000000000" pitchFamily="2" charset="2"/>
              <a:buNone/>
              <a:tabLst/>
              <a:defRPr/>
            </a:pPr>
            <a:r>
              <a:rPr lang="en-US" sz="1200" kern="0" dirty="0">
                <a:effectLst/>
                <a:latin typeface="Calibri" panose="020F0502020204030204" pitchFamily="34" charset="0"/>
                <a:ea typeface="Times New Roman" panose="02020603050405020304" pitchFamily="18" charset="0"/>
              </a:rPr>
              <a:t>Referees should be certain the player is inside the goal area when receiving the ball. If the referees are not certain, they should assume the player was not inside the goal area. Being on the line of the goal area is not considered being inside the goal area.</a:t>
            </a:r>
            <a:br>
              <a:rPr lang="en-US" sz="1200" kern="0" dirty="0">
                <a:effectLst/>
                <a:latin typeface="Calibri" panose="020F0502020204030204" pitchFamily="34" charset="0"/>
                <a:ea typeface="Times New Roman" panose="02020603050405020304" pitchFamily="18" charset="0"/>
              </a:rPr>
            </a:br>
            <a:endParaRPr lang="en-US" sz="1200" dirty="0"/>
          </a:p>
          <a:p>
            <a:pPr marL="0" marR="0" lvl="0" indent="0">
              <a:lnSpc>
                <a:spcPct val="107000"/>
              </a:lnSpc>
              <a:spcBef>
                <a:spcPts val="0"/>
              </a:spcBef>
              <a:spcAft>
                <a:spcPts val="0"/>
              </a:spcAft>
              <a:buFont typeface="+mj-lt"/>
              <a:buNone/>
            </a:pPr>
            <a:endParaRPr lang="en-US" b="1"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24</a:t>
            </a:fld>
            <a:endParaRPr lang="en-US"/>
          </a:p>
        </p:txBody>
      </p:sp>
    </p:spTree>
    <p:extLst>
      <p:ext uri="{BB962C8B-B14F-4D97-AF65-F5344CB8AC3E}">
        <p14:creationId xmlns:p14="http://schemas.microsoft.com/office/powerpoint/2010/main" val="4485193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7000"/>
              </a:lnSpc>
              <a:spcBef>
                <a:spcPts val="0"/>
              </a:spcBef>
              <a:spcAft>
                <a:spcPts val="0"/>
              </a:spcAft>
              <a:buClrTx/>
              <a:buSzTx/>
              <a:buFont typeface="+mj-lt"/>
              <a:buNone/>
              <a:tabLst/>
              <a:defRPr/>
            </a:pPr>
            <a:r>
              <a:rPr lang="en-US" b="1" dirty="0"/>
              <a:t>BALL IN HAND</a:t>
            </a:r>
            <a:br>
              <a:rPr lang="en-US" b="1" dirty="0"/>
            </a:br>
            <a:r>
              <a:rPr lang="en-US" sz="1200" kern="0" dirty="0">
                <a:effectLst/>
                <a:latin typeface="Calibri" panose="020F0502020204030204" pitchFamily="34" charset="0"/>
                <a:ea typeface="Times New Roman" panose="02020603050405020304" pitchFamily="18" charset="0"/>
              </a:rPr>
              <a:t>The rules book mentions in several places regarding fouls against a player “who is not holding the ball.” That is when a foul could be given. It should not be an ordinary foul or exclusion foul to “tackle” (hold, sink, pull back) an opponent in an attempt to steal the ball out of the hand of the attacker as long as those actions are not deemed violent or over-aggressive. If an attacker is holding the ball and the attacker’s arm is grabbed or pulled, which jars the ball loose from the attacker's hand, a quick ordinary foul should not be given as no foul has been committed.</a:t>
            </a:r>
            <a:br>
              <a:rPr lang="en-US" sz="1200" kern="0" dirty="0">
                <a:effectLst/>
                <a:latin typeface="Calibri" panose="020F0502020204030204" pitchFamily="34" charset="0"/>
                <a:ea typeface="Times New Roman" panose="02020603050405020304" pitchFamily="18" charset="0"/>
              </a:rPr>
            </a:br>
            <a:endParaRPr lang="en-US" sz="1200" dirty="0"/>
          </a:p>
          <a:p>
            <a:pPr marL="0" marR="0" lvl="0" indent="0" algn="l" defTabSz="914400" rtl="0" eaLnBrk="0" fontAlgn="base" latinLnBrk="0" hangingPunct="0">
              <a:lnSpc>
                <a:spcPct val="107000"/>
              </a:lnSpc>
              <a:spcBef>
                <a:spcPts val="0"/>
              </a:spcBef>
              <a:spcAft>
                <a:spcPts val="0"/>
              </a:spcAft>
              <a:buClrTx/>
              <a:buSzTx/>
              <a:buFont typeface="+mj-lt"/>
              <a:buNone/>
              <a:tabLst/>
              <a:defRPr/>
            </a:pPr>
            <a:br>
              <a:rPr lang="en-US" dirty="0"/>
            </a:b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25</a:t>
            </a:fld>
            <a:endParaRPr lang="en-US"/>
          </a:p>
        </p:txBody>
      </p:sp>
    </p:spTree>
    <p:extLst>
      <p:ext uri="{BB962C8B-B14F-4D97-AF65-F5344CB8AC3E}">
        <p14:creationId xmlns:p14="http://schemas.microsoft.com/office/powerpoint/2010/main" val="100268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7000"/>
              </a:lnSpc>
              <a:spcBef>
                <a:spcPts val="0"/>
              </a:spcBef>
              <a:spcAft>
                <a:spcPts val="0"/>
              </a:spcAft>
              <a:buClrTx/>
              <a:buSzTx/>
              <a:buFont typeface="+mj-lt"/>
              <a:buNone/>
              <a:tabLst/>
              <a:defRPr/>
            </a:pPr>
            <a:r>
              <a:rPr lang="en-US" b="1" dirty="0"/>
              <a:t>ADVANTAGE</a:t>
            </a:r>
            <a:br>
              <a:rPr lang="en-US" dirty="0"/>
            </a:br>
            <a:r>
              <a:rPr lang="en-US" sz="1200" kern="0" dirty="0">
                <a:effectLst/>
                <a:latin typeface="Calibri" panose="020F0502020204030204" pitchFamily="34" charset="0"/>
                <a:ea typeface="Times New Roman" panose="02020603050405020304" pitchFamily="18" charset="0"/>
                <a:cs typeface="Times New Roman" panose="02020603050405020304" pitchFamily="18" charset="0"/>
              </a:rPr>
              <a:t>The purpose of the advantage rule and the game itself is to score goals to win the game. The advantage rule clearly states that referees have the discretion to award or not to award any foul depending on whether the decision would advantage the attacking team. Referees are to refrain from awarding a foul if, in their opinion, awarding a foul would be an advantage to the offending team. If a player is holding the ball and/or is making progress toward a greater advantage and an opportunity to score a natural goal, the referees should allow that action to continue and not whistle a foul too quickly. The highest form of advantage is to score a goal, not to earn a foul. The advantage rule states that referees shall apply this principle to the fullest extent</a:t>
            </a:r>
            <a:r>
              <a:rPr lang="en-US" sz="1050" kern="0"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5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7000"/>
              </a:lnSpc>
              <a:spcBef>
                <a:spcPts val="0"/>
              </a:spcBef>
              <a:spcAft>
                <a:spcPts val="0"/>
              </a:spcAft>
              <a:buFont typeface="+mj-lt"/>
              <a:buNone/>
            </a:pP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26</a:t>
            </a:fld>
            <a:endParaRPr lang="en-US"/>
          </a:p>
        </p:txBody>
      </p:sp>
    </p:spTree>
    <p:extLst>
      <p:ext uri="{BB962C8B-B14F-4D97-AF65-F5344CB8AC3E}">
        <p14:creationId xmlns:p14="http://schemas.microsoft.com/office/powerpoint/2010/main" val="18385052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b="0" dirty="0">
                <a:solidFill>
                  <a:schemeClr val="accent2"/>
                </a:solidFill>
              </a:rPr>
              <a:t>Course Description</a:t>
            </a:r>
          </a:p>
          <a:p>
            <a:r>
              <a:rPr lang="en-US" b="0" dirty="0">
                <a:solidFill>
                  <a:schemeClr val="accent3"/>
                </a:solidFill>
              </a:rPr>
              <a:t>Officiating water polo is a comprehensive course designed to equip aspiring referees with the skills and knowledge needed to become a proficient water polo official.  This course will delve into the intricacies of the game’s rules, helping to hone your judgment and </a:t>
            </a:r>
            <a:r>
              <a:rPr lang="en-US" b="0" dirty="0" err="1">
                <a:solidFill>
                  <a:schemeClr val="accent3"/>
                </a:solidFill>
              </a:rPr>
              <a:t>and</a:t>
            </a:r>
            <a:r>
              <a:rPr lang="en-US" b="0" dirty="0">
                <a:solidFill>
                  <a:schemeClr val="accent3"/>
                </a:solidFill>
              </a:rPr>
              <a:t> decision-making abilities to ensure fair play and safety in every match. Whether you’re a seasoned official looking to enhance your expertise or a newcomer eager to dive into the world of water polo officiating, this course will provide you with the essential tools for success.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27</a:t>
            </a:fld>
            <a:endParaRPr lang="en-US"/>
          </a:p>
        </p:txBody>
      </p:sp>
    </p:spTree>
    <p:extLst>
      <p:ext uri="{BB962C8B-B14F-4D97-AF65-F5344CB8AC3E}">
        <p14:creationId xmlns:p14="http://schemas.microsoft.com/office/powerpoint/2010/main" val="22136146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4" name="Picture 13" descr="A person in a red swimsuit in a pool&#10;&#10;Description automatically generated">
            <a:extLst>
              <a:ext uri="{FF2B5EF4-FFF2-40B4-BE49-F238E27FC236}">
                <a16:creationId xmlns:a16="http://schemas.microsoft.com/office/drawing/2014/main" id="{1F857863-8B31-1FA0-157D-F69C3FE859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11"/>
            <a:ext cx="12192000" cy="4408510"/>
          </a:xfrm>
          <a:prstGeom prst="rect">
            <a:avLst/>
          </a:prstGeom>
        </p:spPr>
      </p:pic>
      <p:sp>
        <p:nvSpPr>
          <p:cNvPr id="5" name="Rectangle 4">
            <a:extLst>
              <a:ext uri="{FF2B5EF4-FFF2-40B4-BE49-F238E27FC236}">
                <a16:creationId xmlns:a16="http://schemas.microsoft.com/office/drawing/2014/main"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id="{C9F03424-9D1F-8B85-AA1F-6B67ADCEDE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pic>
        <p:nvPicPr>
          <p:cNvPr id="11" name="Picture 10" descr="A person in a red swimsuit in a pool&#10;&#10;Description automatically generated">
            <a:extLst>
              <a:ext uri="{FF2B5EF4-FFF2-40B4-BE49-F238E27FC236}">
                <a16:creationId xmlns:a16="http://schemas.microsoft.com/office/drawing/2014/main" id="{1B38A819-C7AE-EC65-C4B3-5A9CEEFDFA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707"/>
            <a:ext cx="12192000" cy="4408510"/>
          </a:xfrm>
          <a:prstGeom prst="rect">
            <a:avLst/>
          </a:prstGeom>
        </p:spPr>
      </p:pic>
      <p:sp>
        <p:nvSpPr>
          <p:cNvPr id="4" name="Rectangle 3">
            <a:extLst>
              <a:ext uri="{FF2B5EF4-FFF2-40B4-BE49-F238E27FC236}">
                <a16:creationId xmlns:a16="http://schemas.microsoft.com/office/drawing/2014/main"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id="{E292331E-9DC5-D583-B354-17AB8C5AF38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8/5/24</a:t>
            </a:fld>
            <a:endParaRPr lang="en-US" dirty="0"/>
          </a:p>
        </p:txBody>
      </p:sp>
      <p:sp>
        <p:nvSpPr>
          <p:cNvPr id="5" name="Footer Placeholder 4">
            <a:extLst>
              <a:ext uri="{FF2B5EF4-FFF2-40B4-BE49-F238E27FC236}">
                <a16:creationId xmlns:a16="http://schemas.microsoft.com/office/drawing/2014/main"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8/5/24</a:t>
            </a:fld>
            <a:endParaRPr lang="en-US"/>
          </a:p>
        </p:txBody>
      </p:sp>
      <p:sp>
        <p:nvSpPr>
          <p:cNvPr id="6" name="Footer Placeholder 4">
            <a:extLst>
              <a:ext uri="{FF2B5EF4-FFF2-40B4-BE49-F238E27FC236}">
                <a16:creationId xmlns:a16="http://schemas.microsoft.com/office/drawing/2014/main"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8/5/24</a:t>
            </a:fld>
            <a:endParaRPr lang="en-US"/>
          </a:p>
        </p:txBody>
      </p:sp>
      <p:sp>
        <p:nvSpPr>
          <p:cNvPr id="6" name="Footer Placeholder 4">
            <a:extLst>
              <a:ext uri="{FF2B5EF4-FFF2-40B4-BE49-F238E27FC236}">
                <a16:creationId xmlns:a16="http://schemas.microsoft.com/office/drawing/2014/main"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8/5/24</a:t>
            </a:fld>
            <a:endParaRPr lang="en-US"/>
          </a:p>
        </p:txBody>
      </p:sp>
      <p:sp>
        <p:nvSpPr>
          <p:cNvPr id="6" name="Footer Placeholder 4">
            <a:extLst>
              <a:ext uri="{FF2B5EF4-FFF2-40B4-BE49-F238E27FC236}">
                <a16:creationId xmlns:a16="http://schemas.microsoft.com/office/drawing/2014/main"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8/5/24</a:t>
            </a:fld>
            <a:endParaRPr lang="en-US"/>
          </a:p>
        </p:txBody>
      </p:sp>
      <p:sp>
        <p:nvSpPr>
          <p:cNvPr id="6" name="Footer Placeholder 4">
            <a:extLst>
              <a:ext uri="{FF2B5EF4-FFF2-40B4-BE49-F238E27FC236}">
                <a16:creationId xmlns:a16="http://schemas.microsoft.com/office/drawing/2014/main"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8/5/24</a:t>
            </a:fld>
            <a:endParaRPr lang="en-US"/>
          </a:p>
        </p:txBody>
      </p:sp>
      <p:sp>
        <p:nvSpPr>
          <p:cNvPr id="6" name="Footer Placeholder 4">
            <a:extLst>
              <a:ext uri="{FF2B5EF4-FFF2-40B4-BE49-F238E27FC236}">
                <a16:creationId xmlns:a16="http://schemas.microsoft.com/office/drawing/2014/main"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8/5/24</a:t>
            </a:fld>
            <a:endParaRPr lang="en-US" dirty="0"/>
          </a:p>
        </p:txBody>
      </p:sp>
      <p:sp>
        <p:nvSpPr>
          <p:cNvPr id="5" name="Footer Placeholder 4">
            <a:extLst>
              <a:ext uri="{FF2B5EF4-FFF2-40B4-BE49-F238E27FC236}">
                <a16:creationId xmlns:a16="http://schemas.microsoft.com/office/drawing/2014/main"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2" name="Picture 11" descr="A person in a red swimsuit in a pool&#10;&#10;Description automatically generated">
            <a:extLst>
              <a:ext uri="{FF2B5EF4-FFF2-40B4-BE49-F238E27FC236}">
                <a16:creationId xmlns:a16="http://schemas.microsoft.com/office/drawing/2014/main" id="{60B1F05F-D830-BA2B-03CA-C993B4A51F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308"/>
            <a:ext cx="12192000" cy="4408510"/>
          </a:xfrm>
          <a:prstGeom prst="rect">
            <a:avLst/>
          </a:prstGeom>
        </p:spPr>
      </p:pic>
      <p:sp>
        <p:nvSpPr>
          <p:cNvPr id="4" name="Rectangle 3">
            <a:extLst>
              <a:ext uri="{FF2B5EF4-FFF2-40B4-BE49-F238E27FC236}">
                <a16:creationId xmlns:a16="http://schemas.microsoft.com/office/drawing/2014/main"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3" name="Picture 12" descr="A logo with red white and blue stripes&#10;&#10;Description automatically generated">
            <a:extLst>
              <a:ext uri="{FF2B5EF4-FFF2-40B4-BE49-F238E27FC236}">
                <a16:creationId xmlns:a16="http://schemas.microsoft.com/office/drawing/2014/main" id="{C4E4C792-4485-D9D6-A172-90AEEADB59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extLst>
      <p:ext uri="{BB962C8B-B14F-4D97-AF65-F5344CB8AC3E}">
        <p14:creationId xmlns:p14="http://schemas.microsoft.com/office/powerpoint/2010/main" val="2596711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descr="A person in a red swimsuit in a pool&#10;&#10;Description automatically generated">
            <a:extLst>
              <a:ext uri="{FF2B5EF4-FFF2-40B4-BE49-F238E27FC236}">
                <a16:creationId xmlns:a16="http://schemas.microsoft.com/office/drawing/2014/main" id="{F17B3099-FD5F-798E-791B-49FEC0A94B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784"/>
            <a:ext cx="12192000" cy="4408510"/>
          </a:xfrm>
          <a:prstGeom prst="rect">
            <a:avLst/>
          </a:prstGeom>
        </p:spPr>
      </p:pic>
      <p:sp>
        <p:nvSpPr>
          <p:cNvPr id="5" name="Rectangle 4">
            <a:extLst>
              <a:ext uri="{FF2B5EF4-FFF2-40B4-BE49-F238E27FC236}">
                <a16:creationId xmlns:a16="http://schemas.microsoft.com/office/drawing/2014/main"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logo with red white and blue stripes&#10;&#10;Description automatically generated">
            <a:extLst>
              <a:ext uri="{FF2B5EF4-FFF2-40B4-BE49-F238E27FC236}">
                <a16:creationId xmlns:a16="http://schemas.microsoft.com/office/drawing/2014/main" id="{0776A861-14CA-2F7C-7E39-BC1A46A247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extLst>
      <p:ext uri="{BB962C8B-B14F-4D97-AF65-F5344CB8AC3E}">
        <p14:creationId xmlns:p14="http://schemas.microsoft.com/office/powerpoint/2010/main" val="632401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11" name="Picture 10" descr="A person in a red swimsuit in a pool&#10;&#10;Description automatically generated">
            <a:extLst>
              <a:ext uri="{FF2B5EF4-FFF2-40B4-BE49-F238E27FC236}">
                <a16:creationId xmlns:a16="http://schemas.microsoft.com/office/drawing/2014/main" id="{68693B03-AD9A-0E7E-3C7C-54688AE3E7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616"/>
            <a:ext cx="12192000" cy="4408510"/>
          </a:xfrm>
          <a:prstGeom prst="rect">
            <a:avLst/>
          </a:prstGeom>
        </p:spPr>
      </p:pic>
      <p:sp>
        <p:nvSpPr>
          <p:cNvPr id="4" name="Rectangle 3">
            <a:extLst>
              <a:ext uri="{FF2B5EF4-FFF2-40B4-BE49-F238E27FC236}">
                <a16:creationId xmlns:a16="http://schemas.microsoft.com/office/drawing/2014/main"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8/5/24</a:t>
            </a:fld>
            <a:endParaRPr lang="en-US"/>
          </a:p>
        </p:txBody>
      </p:sp>
      <p:sp>
        <p:nvSpPr>
          <p:cNvPr id="6" name="Footer Placeholder 5">
            <a:extLst>
              <a:ext uri="{FF2B5EF4-FFF2-40B4-BE49-F238E27FC236}">
                <a16:creationId xmlns:a16="http://schemas.microsoft.com/office/drawing/2014/main"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B49D5-89A8-E43F-F04E-6BB916AA4B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F6B6BB-7BED-51DF-A600-F130F2D8AE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92AA4D-B0E5-3EB4-7CE7-F5247672D15B}"/>
              </a:ext>
            </a:extLst>
          </p:cNvPr>
          <p:cNvSpPr>
            <a:spLocks noGrp="1"/>
          </p:cNvSpPr>
          <p:nvPr>
            <p:ph type="dt" sz="half" idx="10"/>
          </p:nvPr>
        </p:nvSpPr>
        <p:spPr/>
        <p:txBody>
          <a:bodyPr/>
          <a:lstStyle/>
          <a:p>
            <a:fld id="{2603221E-E14F-44C0-AE86-3A84817D3001}" type="datetimeFigureOut">
              <a:rPr lang="en-US" smtClean="0"/>
              <a:t>8/5/24</a:t>
            </a:fld>
            <a:endParaRPr lang="en-US"/>
          </a:p>
        </p:txBody>
      </p:sp>
      <p:sp>
        <p:nvSpPr>
          <p:cNvPr id="5" name="Footer Placeholder 4">
            <a:extLst>
              <a:ext uri="{FF2B5EF4-FFF2-40B4-BE49-F238E27FC236}">
                <a16:creationId xmlns:a16="http://schemas.microsoft.com/office/drawing/2014/main" id="{A6873946-DAAB-0CFA-A806-49A53EFA9A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80CDDC-78D0-B892-F733-9DBA9F453B2D}"/>
              </a:ext>
            </a:extLst>
          </p:cNvPr>
          <p:cNvSpPr>
            <a:spLocks noGrp="1"/>
          </p:cNvSpPr>
          <p:nvPr>
            <p:ph type="sldNum" sz="quarter" idx="12"/>
          </p:nvPr>
        </p:nvSpPr>
        <p:spPr/>
        <p:txBody>
          <a:bodyPr/>
          <a:lstStyle/>
          <a:p>
            <a:fld id="{69C779EA-18F1-44EF-B91C-C7A1749C2085}" type="slidenum">
              <a:rPr lang="en-US" smtClean="0"/>
              <a:t>‹#›</a:t>
            </a:fld>
            <a:endParaRPr lang="en-US"/>
          </a:p>
        </p:txBody>
      </p:sp>
    </p:spTree>
    <p:extLst>
      <p:ext uri="{BB962C8B-B14F-4D97-AF65-F5344CB8AC3E}">
        <p14:creationId xmlns:p14="http://schemas.microsoft.com/office/powerpoint/2010/main" val="1800440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BD6A-46E0-1FC2-DA84-9066BE4736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346A7A-250C-6D88-7EFC-87A8FD5FAE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3A385-7717-060D-B398-C3ADC8A315EE}"/>
              </a:ext>
            </a:extLst>
          </p:cNvPr>
          <p:cNvSpPr>
            <a:spLocks noGrp="1"/>
          </p:cNvSpPr>
          <p:nvPr>
            <p:ph type="dt" sz="half" idx="10"/>
          </p:nvPr>
        </p:nvSpPr>
        <p:spPr/>
        <p:txBody>
          <a:bodyPr/>
          <a:lstStyle/>
          <a:p>
            <a:fld id="{2603221E-E14F-44C0-AE86-3A84817D3001}" type="datetimeFigureOut">
              <a:rPr lang="en-US" smtClean="0"/>
              <a:t>8/5/24</a:t>
            </a:fld>
            <a:endParaRPr lang="en-US"/>
          </a:p>
        </p:txBody>
      </p:sp>
      <p:sp>
        <p:nvSpPr>
          <p:cNvPr id="5" name="Footer Placeholder 4">
            <a:extLst>
              <a:ext uri="{FF2B5EF4-FFF2-40B4-BE49-F238E27FC236}">
                <a16:creationId xmlns:a16="http://schemas.microsoft.com/office/drawing/2014/main" id="{E61BB697-A6F8-66F4-C57F-06D5F7EB07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CD5D00-B61F-B601-3053-B695FA046FD6}"/>
              </a:ext>
            </a:extLst>
          </p:cNvPr>
          <p:cNvSpPr>
            <a:spLocks noGrp="1"/>
          </p:cNvSpPr>
          <p:nvPr>
            <p:ph type="sldNum" sz="quarter" idx="12"/>
          </p:nvPr>
        </p:nvSpPr>
        <p:spPr/>
        <p:txBody>
          <a:bodyPr/>
          <a:lstStyle/>
          <a:p>
            <a:fld id="{69C779EA-18F1-44EF-B91C-C7A1749C2085}" type="slidenum">
              <a:rPr lang="en-US" smtClean="0"/>
              <a:t>‹#›</a:t>
            </a:fld>
            <a:endParaRPr lang="en-US"/>
          </a:p>
        </p:txBody>
      </p:sp>
    </p:spTree>
    <p:extLst>
      <p:ext uri="{BB962C8B-B14F-4D97-AF65-F5344CB8AC3E}">
        <p14:creationId xmlns:p14="http://schemas.microsoft.com/office/powerpoint/2010/main" val="1008434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D1BDD-B332-A7A9-5CC3-87E6578B33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E3EF223-7DEA-1E01-799E-57D27C1ED60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E75C24-0AEE-C4B8-9797-BF2D6F6551D0}"/>
              </a:ext>
            </a:extLst>
          </p:cNvPr>
          <p:cNvSpPr>
            <a:spLocks noGrp="1"/>
          </p:cNvSpPr>
          <p:nvPr>
            <p:ph type="dt" sz="half" idx="10"/>
          </p:nvPr>
        </p:nvSpPr>
        <p:spPr/>
        <p:txBody>
          <a:bodyPr/>
          <a:lstStyle/>
          <a:p>
            <a:fld id="{2603221E-E14F-44C0-AE86-3A84817D3001}" type="datetimeFigureOut">
              <a:rPr lang="en-US" smtClean="0"/>
              <a:t>8/5/24</a:t>
            </a:fld>
            <a:endParaRPr lang="en-US"/>
          </a:p>
        </p:txBody>
      </p:sp>
      <p:sp>
        <p:nvSpPr>
          <p:cNvPr id="5" name="Footer Placeholder 4">
            <a:extLst>
              <a:ext uri="{FF2B5EF4-FFF2-40B4-BE49-F238E27FC236}">
                <a16:creationId xmlns:a16="http://schemas.microsoft.com/office/drawing/2014/main" id="{125D6DD8-6B68-069A-DCFF-BDD72687B8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A71D66-853F-865F-62B4-DE17F87D9BA1}"/>
              </a:ext>
            </a:extLst>
          </p:cNvPr>
          <p:cNvSpPr>
            <a:spLocks noGrp="1"/>
          </p:cNvSpPr>
          <p:nvPr>
            <p:ph type="sldNum" sz="quarter" idx="12"/>
          </p:nvPr>
        </p:nvSpPr>
        <p:spPr/>
        <p:txBody>
          <a:bodyPr/>
          <a:lstStyle/>
          <a:p>
            <a:fld id="{69C779EA-18F1-44EF-B91C-C7A1749C2085}" type="slidenum">
              <a:rPr lang="en-US" smtClean="0"/>
              <a:t>‹#›</a:t>
            </a:fld>
            <a:endParaRPr lang="en-US"/>
          </a:p>
        </p:txBody>
      </p:sp>
    </p:spTree>
    <p:extLst>
      <p:ext uri="{BB962C8B-B14F-4D97-AF65-F5344CB8AC3E}">
        <p14:creationId xmlns:p14="http://schemas.microsoft.com/office/powerpoint/2010/main" val="229327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C125-97A3-D3DE-7AA4-E15994C3DB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1DFA09-095C-DA1C-E6B7-63ADF397F3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6EBFA1-3AFD-F00F-BC4F-C00AED7E11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26304E-7D98-D507-3882-9BA220B7F857}"/>
              </a:ext>
            </a:extLst>
          </p:cNvPr>
          <p:cNvSpPr>
            <a:spLocks noGrp="1"/>
          </p:cNvSpPr>
          <p:nvPr>
            <p:ph type="dt" sz="half" idx="10"/>
          </p:nvPr>
        </p:nvSpPr>
        <p:spPr/>
        <p:txBody>
          <a:bodyPr/>
          <a:lstStyle/>
          <a:p>
            <a:fld id="{2603221E-E14F-44C0-AE86-3A84817D3001}" type="datetimeFigureOut">
              <a:rPr lang="en-US" smtClean="0"/>
              <a:t>8/5/24</a:t>
            </a:fld>
            <a:endParaRPr lang="en-US"/>
          </a:p>
        </p:txBody>
      </p:sp>
      <p:sp>
        <p:nvSpPr>
          <p:cNvPr id="6" name="Footer Placeholder 5">
            <a:extLst>
              <a:ext uri="{FF2B5EF4-FFF2-40B4-BE49-F238E27FC236}">
                <a16:creationId xmlns:a16="http://schemas.microsoft.com/office/drawing/2014/main" id="{DDF4C35A-46D0-472C-A084-3C3B72C05A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3E766D-C5A2-E512-2641-BB4915969F85}"/>
              </a:ext>
            </a:extLst>
          </p:cNvPr>
          <p:cNvSpPr>
            <a:spLocks noGrp="1"/>
          </p:cNvSpPr>
          <p:nvPr>
            <p:ph type="sldNum" sz="quarter" idx="12"/>
          </p:nvPr>
        </p:nvSpPr>
        <p:spPr/>
        <p:txBody>
          <a:bodyPr/>
          <a:lstStyle/>
          <a:p>
            <a:fld id="{69C779EA-18F1-44EF-B91C-C7A1749C2085}" type="slidenum">
              <a:rPr lang="en-US" smtClean="0"/>
              <a:t>‹#›</a:t>
            </a:fld>
            <a:endParaRPr lang="en-US"/>
          </a:p>
        </p:txBody>
      </p:sp>
    </p:spTree>
    <p:extLst>
      <p:ext uri="{BB962C8B-B14F-4D97-AF65-F5344CB8AC3E}">
        <p14:creationId xmlns:p14="http://schemas.microsoft.com/office/powerpoint/2010/main" val="16253168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1CB0F-53FA-66C0-8BBD-95781BB532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15750E-077C-1B25-1F3E-322BECF486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4AD275-478D-4640-A23E-67B2B5CCCC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7516BE-7D70-F485-3068-47711F31B0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39CBA0-B82D-21B0-4B8C-334E62AEE2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6CEED7-1423-B9D7-7CB5-2DA1ED6FE406}"/>
              </a:ext>
            </a:extLst>
          </p:cNvPr>
          <p:cNvSpPr>
            <a:spLocks noGrp="1"/>
          </p:cNvSpPr>
          <p:nvPr>
            <p:ph type="dt" sz="half" idx="10"/>
          </p:nvPr>
        </p:nvSpPr>
        <p:spPr/>
        <p:txBody>
          <a:bodyPr/>
          <a:lstStyle/>
          <a:p>
            <a:fld id="{2603221E-E14F-44C0-AE86-3A84817D3001}" type="datetimeFigureOut">
              <a:rPr lang="en-US" smtClean="0"/>
              <a:t>8/5/24</a:t>
            </a:fld>
            <a:endParaRPr lang="en-US"/>
          </a:p>
        </p:txBody>
      </p:sp>
      <p:sp>
        <p:nvSpPr>
          <p:cNvPr id="8" name="Footer Placeholder 7">
            <a:extLst>
              <a:ext uri="{FF2B5EF4-FFF2-40B4-BE49-F238E27FC236}">
                <a16:creationId xmlns:a16="http://schemas.microsoft.com/office/drawing/2014/main" id="{C2D841A9-C2F2-2E24-A5B5-9B51EEB3D9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1D6779-49B9-2ADD-1600-A9E682FD1227}"/>
              </a:ext>
            </a:extLst>
          </p:cNvPr>
          <p:cNvSpPr>
            <a:spLocks noGrp="1"/>
          </p:cNvSpPr>
          <p:nvPr>
            <p:ph type="sldNum" sz="quarter" idx="12"/>
          </p:nvPr>
        </p:nvSpPr>
        <p:spPr/>
        <p:txBody>
          <a:bodyPr/>
          <a:lstStyle/>
          <a:p>
            <a:fld id="{69C779EA-18F1-44EF-B91C-C7A1749C2085}" type="slidenum">
              <a:rPr lang="en-US" smtClean="0"/>
              <a:t>‹#›</a:t>
            </a:fld>
            <a:endParaRPr lang="en-US"/>
          </a:p>
        </p:txBody>
      </p:sp>
    </p:spTree>
    <p:extLst>
      <p:ext uri="{BB962C8B-B14F-4D97-AF65-F5344CB8AC3E}">
        <p14:creationId xmlns:p14="http://schemas.microsoft.com/office/powerpoint/2010/main" val="3908015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D07B4-3E65-F5CE-D0FE-21B4E57D01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AA12B3-2275-00D0-6601-1DC917DF2E58}"/>
              </a:ext>
            </a:extLst>
          </p:cNvPr>
          <p:cNvSpPr>
            <a:spLocks noGrp="1"/>
          </p:cNvSpPr>
          <p:nvPr>
            <p:ph type="dt" sz="half" idx="10"/>
          </p:nvPr>
        </p:nvSpPr>
        <p:spPr/>
        <p:txBody>
          <a:bodyPr/>
          <a:lstStyle/>
          <a:p>
            <a:fld id="{2603221E-E14F-44C0-AE86-3A84817D3001}" type="datetimeFigureOut">
              <a:rPr lang="en-US" smtClean="0"/>
              <a:t>8/5/24</a:t>
            </a:fld>
            <a:endParaRPr lang="en-US"/>
          </a:p>
        </p:txBody>
      </p:sp>
      <p:sp>
        <p:nvSpPr>
          <p:cNvPr id="4" name="Footer Placeholder 3">
            <a:extLst>
              <a:ext uri="{FF2B5EF4-FFF2-40B4-BE49-F238E27FC236}">
                <a16:creationId xmlns:a16="http://schemas.microsoft.com/office/drawing/2014/main" id="{43C364AC-8061-DB99-8971-75BE08F668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870449-695F-85B0-13C5-80D428618301}"/>
              </a:ext>
            </a:extLst>
          </p:cNvPr>
          <p:cNvSpPr>
            <a:spLocks noGrp="1"/>
          </p:cNvSpPr>
          <p:nvPr>
            <p:ph type="sldNum" sz="quarter" idx="12"/>
          </p:nvPr>
        </p:nvSpPr>
        <p:spPr/>
        <p:txBody>
          <a:bodyPr/>
          <a:lstStyle/>
          <a:p>
            <a:fld id="{69C779EA-18F1-44EF-B91C-C7A1749C2085}" type="slidenum">
              <a:rPr lang="en-US" smtClean="0"/>
              <a:t>‹#›</a:t>
            </a:fld>
            <a:endParaRPr lang="en-US"/>
          </a:p>
        </p:txBody>
      </p:sp>
    </p:spTree>
    <p:extLst>
      <p:ext uri="{BB962C8B-B14F-4D97-AF65-F5344CB8AC3E}">
        <p14:creationId xmlns:p14="http://schemas.microsoft.com/office/powerpoint/2010/main" val="3186798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14463A-81D2-EAD0-A9E9-DC37AC044197}"/>
              </a:ext>
            </a:extLst>
          </p:cNvPr>
          <p:cNvSpPr>
            <a:spLocks noGrp="1"/>
          </p:cNvSpPr>
          <p:nvPr>
            <p:ph type="dt" sz="half" idx="10"/>
          </p:nvPr>
        </p:nvSpPr>
        <p:spPr/>
        <p:txBody>
          <a:bodyPr/>
          <a:lstStyle/>
          <a:p>
            <a:fld id="{2603221E-E14F-44C0-AE86-3A84817D3001}" type="datetimeFigureOut">
              <a:rPr lang="en-US" smtClean="0"/>
              <a:t>8/5/24</a:t>
            </a:fld>
            <a:endParaRPr lang="en-US"/>
          </a:p>
        </p:txBody>
      </p:sp>
      <p:sp>
        <p:nvSpPr>
          <p:cNvPr id="3" name="Footer Placeholder 2">
            <a:extLst>
              <a:ext uri="{FF2B5EF4-FFF2-40B4-BE49-F238E27FC236}">
                <a16:creationId xmlns:a16="http://schemas.microsoft.com/office/drawing/2014/main" id="{3F4B80A1-1122-2A7C-0195-79AC195D2E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F6CE76-6106-8187-A49D-9680CE76F534}"/>
              </a:ext>
            </a:extLst>
          </p:cNvPr>
          <p:cNvSpPr>
            <a:spLocks noGrp="1"/>
          </p:cNvSpPr>
          <p:nvPr>
            <p:ph type="sldNum" sz="quarter" idx="12"/>
          </p:nvPr>
        </p:nvSpPr>
        <p:spPr/>
        <p:txBody>
          <a:bodyPr/>
          <a:lstStyle/>
          <a:p>
            <a:fld id="{69C779EA-18F1-44EF-B91C-C7A1749C2085}" type="slidenum">
              <a:rPr lang="en-US" smtClean="0"/>
              <a:t>‹#›</a:t>
            </a:fld>
            <a:endParaRPr lang="en-US"/>
          </a:p>
        </p:txBody>
      </p:sp>
    </p:spTree>
    <p:extLst>
      <p:ext uri="{BB962C8B-B14F-4D97-AF65-F5344CB8AC3E}">
        <p14:creationId xmlns:p14="http://schemas.microsoft.com/office/powerpoint/2010/main" val="32158387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5B5D9-4979-7F4C-ADF7-3ED00AB228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A6F8C2-F490-F75D-233F-1743351802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30A715-1755-9B78-4E2C-E1D8C1403E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56BCB0-AF32-3269-9200-8885D48C96DE}"/>
              </a:ext>
            </a:extLst>
          </p:cNvPr>
          <p:cNvSpPr>
            <a:spLocks noGrp="1"/>
          </p:cNvSpPr>
          <p:nvPr>
            <p:ph type="dt" sz="half" idx="10"/>
          </p:nvPr>
        </p:nvSpPr>
        <p:spPr/>
        <p:txBody>
          <a:bodyPr/>
          <a:lstStyle/>
          <a:p>
            <a:fld id="{2603221E-E14F-44C0-AE86-3A84817D3001}" type="datetimeFigureOut">
              <a:rPr lang="en-US" smtClean="0"/>
              <a:t>8/5/24</a:t>
            </a:fld>
            <a:endParaRPr lang="en-US"/>
          </a:p>
        </p:txBody>
      </p:sp>
      <p:sp>
        <p:nvSpPr>
          <p:cNvPr id="6" name="Footer Placeholder 5">
            <a:extLst>
              <a:ext uri="{FF2B5EF4-FFF2-40B4-BE49-F238E27FC236}">
                <a16:creationId xmlns:a16="http://schemas.microsoft.com/office/drawing/2014/main" id="{818E135D-624D-8551-0704-56575B09B8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885FB3-8FD3-79DE-8363-F583B33CC752}"/>
              </a:ext>
            </a:extLst>
          </p:cNvPr>
          <p:cNvSpPr>
            <a:spLocks noGrp="1"/>
          </p:cNvSpPr>
          <p:nvPr>
            <p:ph type="sldNum" sz="quarter" idx="12"/>
          </p:nvPr>
        </p:nvSpPr>
        <p:spPr/>
        <p:txBody>
          <a:bodyPr/>
          <a:lstStyle/>
          <a:p>
            <a:fld id="{69C779EA-18F1-44EF-B91C-C7A1749C2085}" type="slidenum">
              <a:rPr lang="en-US" smtClean="0"/>
              <a:t>‹#›</a:t>
            </a:fld>
            <a:endParaRPr lang="en-US"/>
          </a:p>
        </p:txBody>
      </p:sp>
    </p:spTree>
    <p:extLst>
      <p:ext uri="{BB962C8B-B14F-4D97-AF65-F5344CB8AC3E}">
        <p14:creationId xmlns:p14="http://schemas.microsoft.com/office/powerpoint/2010/main" val="950810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AD7A1-651D-1226-914C-1F6E056768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E5131E-E668-FDCC-8670-B10B14AA8E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656A1B-AB36-E51F-87AD-1B0721600F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A93861-A60E-F34B-8D87-97F8A3511062}"/>
              </a:ext>
            </a:extLst>
          </p:cNvPr>
          <p:cNvSpPr>
            <a:spLocks noGrp="1"/>
          </p:cNvSpPr>
          <p:nvPr>
            <p:ph type="dt" sz="half" idx="10"/>
          </p:nvPr>
        </p:nvSpPr>
        <p:spPr/>
        <p:txBody>
          <a:bodyPr/>
          <a:lstStyle/>
          <a:p>
            <a:fld id="{2603221E-E14F-44C0-AE86-3A84817D3001}" type="datetimeFigureOut">
              <a:rPr lang="en-US" smtClean="0"/>
              <a:t>8/5/24</a:t>
            </a:fld>
            <a:endParaRPr lang="en-US"/>
          </a:p>
        </p:txBody>
      </p:sp>
      <p:sp>
        <p:nvSpPr>
          <p:cNvPr id="6" name="Footer Placeholder 5">
            <a:extLst>
              <a:ext uri="{FF2B5EF4-FFF2-40B4-BE49-F238E27FC236}">
                <a16:creationId xmlns:a16="http://schemas.microsoft.com/office/drawing/2014/main" id="{B557B625-A5FF-69CE-34E2-9ADB585998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093D72-9270-DE0C-E75E-5D40D312EC24}"/>
              </a:ext>
            </a:extLst>
          </p:cNvPr>
          <p:cNvSpPr>
            <a:spLocks noGrp="1"/>
          </p:cNvSpPr>
          <p:nvPr>
            <p:ph type="sldNum" sz="quarter" idx="12"/>
          </p:nvPr>
        </p:nvSpPr>
        <p:spPr/>
        <p:txBody>
          <a:bodyPr/>
          <a:lstStyle/>
          <a:p>
            <a:fld id="{69C779EA-18F1-44EF-B91C-C7A1749C2085}" type="slidenum">
              <a:rPr lang="en-US" smtClean="0"/>
              <a:t>‹#›</a:t>
            </a:fld>
            <a:endParaRPr lang="en-US"/>
          </a:p>
        </p:txBody>
      </p:sp>
    </p:spTree>
    <p:extLst>
      <p:ext uri="{BB962C8B-B14F-4D97-AF65-F5344CB8AC3E}">
        <p14:creationId xmlns:p14="http://schemas.microsoft.com/office/powerpoint/2010/main" val="34088915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A77B4-5B88-C818-39A4-5C94668898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875927-716E-80F3-1926-59559786BD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E7DCD4-DC86-4340-CA0D-9D448B4D1BB9}"/>
              </a:ext>
            </a:extLst>
          </p:cNvPr>
          <p:cNvSpPr>
            <a:spLocks noGrp="1"/>
          </p:cNvSpPr>
          <p:nvPr>
            <p:ph type="dt" sz="half" idx="10"/>
          </p:nvPr>
        </p:nvSpPr>
        <p:spPr/>
        <p:txBody>
          <a:bodyPr/>
          <a:lstStyle/>
          <a:p>
            <a:fld id="{2603221E-E14F-44C0-AE86-3A84817D3001}" type="datetimeFigureOut">
              <a:rPr lang="en-US" smtClean="0"/>
              <a:t>8/5/24</a:t>
            </a:fld>
            <a:endParaRPr lang="en-US"/>
          </a:p>
        </p:txBody>
      </p:sp>
      <p:sp>
        <p:nvSpPr>
          <p:cNvPr id="5" name="Footer Placeholder 4">
            <a:extLst>
              <a:ext uri="{FF2B5EF4-FFF2-40B4-BE49-F238E27FC236}">
                <a16:creationId xmlns:a16="http://schemas.microsoft.com/office/drawing/2014/main" id="{CF85F6BF-ECC9-2A80-6892-3ACD5D2298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F3774B-B344-3477-7156-5056664093DF}"/>
              </a:ext>
            </a:extLst>
          </p:cNvPr>
          <p:cNvSpPr>
            <a:spLocks noGrp="1"/>
          </p:cNvSpPr>
          <p:nvPr>
            <p:ph type="sldNum" sz="quarter" idx="12"/>
          </p:nvPr>
        </p:nvSpPr>
        <p:spPr/>
        <p:txBody>
          <a:bodyPr/>
          <a:lstStyle/>
          <a:p>
            <a:fld id="{69C779EA-18F1-44EF-B91C-C7A1749C2085}" type="slidenum">
              <a:rPr lang="en-US" smtClean="0"/>
              <a:t>‹#›</a:t>
            </a:fld>
            <a:endParaRPr lang="en-US"/>
          </a:p>
        </p:txBody>
      </p:sp>
    </p:spTree>
    <p:extLst>
      <p:ext uri="{BB962C8B-B14F-4D97-AF65-F5344CB8AC3E}">
        <p14:creationId xmlns:p14="http://schemas.microsoft.com/office/powerpoint/2010/main" val="12986408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F5E8D9-4AEF-2E7B-347C-0058C6E1C39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ED7682-068C-6B6B-FC74-65088B95CF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8EC423-A2A6-6EB6-B0E5-6BCEF9F4FDE4}"/>
              </a:ext>
            </a:extLst>
          </p:cNvPr>
          <p:cNvSpPr>
            <a:spLocks noGrp="1"/>
          </p:cNvSpPr>
          <p:nvPr>
            <p:ph type="dt" sz="half" idx="10"/>
          </p:nvPr>
        </p:nvSpPr>
        <p:spPr/>
        <p:txBody>
          <a:bodyPr/>
          <a:lstStyle/>
          <a:p>
            <a:fld id="{2603221E-E14F-44C0-AE86-3A84817D3001}" type="datetimeFigureOut">
              <a:rPr lang="en-US" smtClean="0"/>
              <a:t>8/5/24</a:t>
            </a:fld>
            <a:endParaRPr lang="en-US"/>
          </a:p>
        </p:txBody>
      </p:sp>
      <p:sp>
        <p:nvSpPr>
          <p:cNvPr id="5" name="Footer Placeholder 4">
            <a:extLst>
              <a:ext uri="{FF2B5EF4-FFF2-40B4-BE49-F238E27FC236}">
                <a16:creationId xmlns:a16="http://schemas.microsoft.com/office/drawing/2014/main" id="{1B41E650-3D5F-C6FF-0B55-158898A9EC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E30E1F-F749-6F3B-5318-C7B57FC3A844}"/>
              </a:ext>
            </a:extLst>
          </p:cNvPr>
          <p:cNvSpPr>
            <a:spLocks noGrp="1"/>
          </p:cNvSpPr>
          <p:nvPr>
            <p:ph type="sldNum" sz="quarter" idx="12"/>
          </p:nvPr>
        </p:nvSpPr>
        <p:spPr/>
        <p:txBody>
          <a:bodyPr/>
          <a:lstStyle/>
          <a:p>
            <a:fld id="{69C779EA-18F1-44EF-B91C-C7A1749C2085}" type="slidenum">
              <a:rPr lang="en-US" smtClean="0"/>
              <a:t>‹#›</a:t>
            </a:fld>
            <a:endParaRPr lang="en-US"/>
          </a:p>
        </p:txBody>
      </p:sp>
    </p:spTree>
    <p:extLst>
      <p:ext uri="{BB962C8B-B14F-4D97-AF65-F5344CB8AC3E}">
        <p14:creationId xmlns:p14="http://schemas.microsoft.com/office/powerpoint/2010/main" val="890962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8/5/24</a:t>
            </a:fld>
            <a:endParaRPr lang="en-US" dirty="0"/>
          </a:p>
        </p:txBody>
      </p:sp>
      <p:sp>
        <p:nvSpPr>
          <p:cNvPr id="5" name="Footer Placeholder 4">
            <a:extLst>
              <a:ext uri="{FF2B5EF4-FFF2-40B4-BE49-F238E27FC236}">
                <a16:creationId xmlns:a16="http://schemas.microsoft.com/office/drawing/2014/main"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5" name="Picture 14" descr="A red white and blue logo&#10;&#10;Description automatically generated">
            <a:extLst>
              <a:ext uri="{FF2B5EF4-FFF2-40B4-BE49-F238E27FC236}">
                <a16:creationId xmlns:a16="http://schemas.microsoft.com/office/drawing/2014/main" id="{69BDF467-28B7-8020-A0BF-38F2EBB9256F}"/>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27203" y="5764266"/>
            <a:ext cx="1682547" cy="813823"/>
          </a:xfrm>
          <a:prstGeom prst="rect">
            <a:avLst/>
          </a:prstGeom>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30" r:id="rId9"/>
    <p:sldLayoutId id="2147483825" r:id="rId10"/>
    <p:sldLayoutId id="2147483826" r:id="rId11"/>
    <p:sldLayoutId id="2147483827" r:id="rId12"/>
    <p:sldLayoutId id="2147483828" r:id="rId13"/>
    <p:sldLayoutId id="2147483829" r:id="rId1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82DC51-703E-273B-C492-C8F9B62450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78B4E3-25C6-500A-7E55-8C7F8078E7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A615B2-2D20-ED53-5CF3-2BDC3768E7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603221E-E14F-44C0-AE86-3A84817D3001}" type="datetimeFigureOut">
              <a:rPr lang="en-US" smtClean="0"/>
              <a:t>8/5/24</a:t>
            </a:fld>
            <a:endParaRPr lang="en-US"/>
          </a:p>
        </p:txBody>
      </p:sp>
      <p:sp>
        <p:nvSpPr>
          <p:cNvPr id="5" name="Footer Placeholder 4">
            <a:extLst>
              <a:ext uri="{FF2B5EF4-FFF2-40B4-BE49-F238E27FC236}">
                <a16:creationId xmlns:a16="http://schemas.microsoft.com/office/drawing/2014/main" id="{A952CEFE-DEB7-D941-0527-825BDC5A99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14E11EF-4BA1-5FDC-58E7-981C0A2AA1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C779EA-18F1-44EF-B91C-C7A1749C2085}" type="slidenum">
              <a:rPr lang="en-US" smtClean="0"/>
              <a:t>‹#›</a:t>
            </a:fld>
            <a:endParaRPr lang="en-US"/>
          </a:p>
        </p:txBody>
      </p:sp>
    </p:spTree>
    <p:extLst>
      <p:ext uri="{BB962C8B-B14F-4D97-AF65-F5344CB8AC3E}">
        <p14:creationId xmlns:p14="http://schemas.microsoft.com/office/powerpoint/2010/main" val="169781211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image" Target="../media/image20.jpg"/><Relationship Id="rId1" Type="http://schemas.openxmlformats.org/officeDocument/2006/relationships/slideLayout" Target="../slideLayouts/slideLayout3.xml"/><Relationship Id="rId6" Type="http://schemas.openxmlformats.org/officeDocument/2006/relationships/image" Target="../media/image24.jpg"/><Relationship Id="rId11" Type="http://schemas.openxmlformats.org/officeDocument/2006/relationships/image" Target="../media/image29.jpg"/><Relationship Id="rId5" Type="http://schemas.openxmlformats.org/officeDocument/2006/relationships/image" Target="../media/image23.jpg"/><Relationship Id="rId10" Type="http://schemas.openxmlformats.org/officeDocument/2006/relationships/image" Target="../media/image28.jpg"/><Relationship Id="rId4" Type="http://schemas.openxmlformats.org/officeDocument/2006/relationships/image" Target="../media/image22.jpg"/><Relationship Id="rId9" Type="http://schemas.openxmlformats.org/officeDocument/2006/relationships/image" Target="../media/image27.jp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C6DFC0-2BBB-4C7C-B669-DC6162824D2B}"/>
              </a:ext>
            </a:extLst>
          </p:cNvPr>
          <p:cNvSpPr>
            <a:spLocks noGrp="1"/>
          </p:cNvSpPr>
          <p:nvPr>
            <p:ph type="title"/>
          </p:nvPr>
        </p:nvSpPr>
        <p:spPr>
          <a:xfrm>
            <a:off x="963613" y="4406900"/>
            <a:ext cx="8867775" cy="1362075"/>
          </a:xfrm>
        </p:spPr>
        <p:txBody>
          <a:bodyPr/>
          <a:lstStyle/>
          <a:p>
            <a:pPr>
              <a:defRPr/>
            </a:pPr>
            <a:br>
              <a:rPr lang="en-US" dirty="0"/>
            </a:br>
            <a:r>
              <a:rPr lang="en-US" dirty="0"/>
              <a:t>2024-25 </a:t>
            </a:r>
            <a:r>
              <a:rPr lang="en-US" dirty="0" err="1"/>
              <a:t>nfhs</a:t>
            </a:r>
            <a:r>
              <a:rPr lang="en-US" dirty="0"/>
              <a:t> water polo RULES CHANGES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p:txBody>
          <a:bodyPr/>
          <a:lstStyle/>
          <a:p>
            <a:r>
              <a:rPr lang="en-US" sz="3200" dirty="0"/>
              <a:t>MARKERS</a:t>
            </a:r>
            <a:br>
              <a:rPr lang="en-US" sz="3200" dirty="0"/>
            </a:br>
            <a:r>
              <a:rPr lang="en-US" sz="3200" dirty="0"/>
              <a:t>1-6-1</a:t>
            </a:r>
            <a:r>
              <a:rPr lang="en-US" sz="3200" cap="none" dirty="0"/>
              <a:t>e</a:t>
            </a:r>
            <a:r>
              <a:rPr lang="en-US" sz="3200" dirty="0"/>
              <a:t> (NEW) </a:t>
            </a:r>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p:txBody>
          <a:bodyPr/>
          <a:lstStyle/>
          <a:p>
            <a:pPr marR="0">
              <a:spcBef>
                <a:spcPts val="0"/>
              </a:spcBef>
              <a:spcAft>
                <a:spcPts val="0"/>
              </a:spcAft>
              <a:tabLst>
                <a:tab pos="344488" algn="l"/>
              </a:tabLst>
            </a:pPr>
            <a:r>
              <a:rPr lang="en-US" sz="2800" b="1" dirty="0">
                <a:effectLst/>
                <a:latin typeface="Calibri" panose="020F0502020204030204" pitchFamily="34" charset="0"/>
                <a:ea typeface="Arial" panose="020B0604020202020204" pitchFamily="34" charset="0"/>
              </a:rPr>
              <a:t> </a:t>
            </a:r>
            <a:r>
              <a:rPr lang="en-US" sz="2800" dirty="0"/>
              <a:t>A continuous red marking must be placed on the goal line, 2 meters from the outside of both goal posts. An imaginary line from the end of each red markings to the 2-meter line creates the “goal area”.</a:t>
            </a:r>
          </a:p>
          <a:p>
            <a:pPr marL="0" indent="0">
              <a:buNone/>
            </a:pPr>
            <a:endParaRPr lang="en-US" sz="2800" dirty="0"/>
          </a:p>
          <a:p>
            <a:r>
              <a:rPr lang="en-US" sz="2800" dirty="0"/>
              <a:t>Examples of red markings could include red buoys from 2 meters outside of the cage, red tape around one buoy, red cones on side of pool, red tape/red paint used for marking.</a:t>
            </a:r>
          </a:p>
          <a:p>
            <a:endParaRPr lang="en-US" dirty="0"/>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045219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p:txBody>
          <a:bodyPr/>
          <a:lstStyle/>
          <a:p>
            <a:r>
              <a:rPr lang="en-US" sz="3200" dirty="0"/>
              <a:t>MARKERS</a:t>
            </a:r>
            <a:br>
              <a:rPr lang="en-US" sz="3200" dirty="0"/>
            </a:br>
            <a:r>
              <a:rPr lang="en-US" sz="3200" dirty="0"/>
              <a:t>1-6-1</a:t>
            </a:r>
            <a:r>
              <a:rPr lang="en-US" sz="3200" cap="none" dirty="0"/>
              <a:t>e</a:t>
            </a:r>
            <a:r>
              <a:rPr lang="en-US" sz="3200" dirty="0"/>
              <a:t> (NEW) </a:t>
            </a:r>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p:txBody>
          <a:bodyPr/>
          <a:lstStyle/>
          <a:p>
            <a:pPr marL="0" marR="0" indent="0">
              <a:spcBef>
                <a:spcPts val="0"/>
              </a:spcBef>
              <a:spcAft>
                <a:spcPts val="0"/>
              </a:spcAft>
              <a:buNone/>
              <a:tabLst>
                <a:tab pos="344488" algn="l"/>
              </a:tabLst>
            </a:pPr>
            <a:r>
              <a:rPr lang="en-US" sz="2800" b="1" dirty="0">
                <a:effectLst/>
                <a:latin typeface="Calibri" panose="020F0502020204030204" pitchFamily="34" charset="0"/>
                <a:ea typeface="Arial" panose="020B0604020202020204" pitchFamily="34" charset="0"/>
              </a:rPr>
              <a:t> </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endParaRPr lang="en-US" dirty="0"/>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pic>
        <p:nvPicPr>
          <p:cNvPr id="6" name="Picture 5">
            <a:extLst>
              <a:ext uri="{FF2B5EF4-FFF2-40B4-BE49-F238E27FC236}">
                <a16:creationId xmlns:a16="http://schemas.microsoft.com/office/drawing/2014/main" id="{C673247E-77B0-43F1-B148-0EBAA9977FEE}"/>
              </a:ext>
            </a:extLst>
          </p:cNvPr>
          <p:cNvPicPr>
            <a:picLocks noChangeAspect="1"/>
          </p:cNvPicPr>
          <p:nvPr/>
        </p:nvPicPr>
        <p:blipFill>
          <a:blip r:embed="rId3"/>
          <a:stretch>
            <a:fillRect/>
          </a:stretch>
        </p:blipFill>
        <p:spPr>
          <a:xfrm>
            <a:off x="2558253" y="1950201"/>
            <a:ext cx="8207157" cy="4464258"/>
          </a:xfrm>
          <a:prstGeom prst="rect">
            <a:avLst/>
          </a:prstGeom>
        </p:spPr>
      </p:pic>
    </p:spTree>
    <p:extLst>
      <p:ext uri="{BB962C8B-B14F-4D97-AF65-F5344CB8AC3E}">
        <p14:creationId xmlns:p14="http://schemas.microsoft.com/office/powerpoint/2010/main" val="882186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p:txBody>
          <a:bodyPr/>
          <a:lstStyle/>
          <a:p>
            <a:r>
              <a:rPr lang="en-US" sz="3200" dirty="0"/>
              <a:t>MARKERS</a:t>
            </a:r>
            <a:br>
              <a:rPr lang="en-US" sz="3200" dirty="0"/>
            </a:br>
            <a:r>
              <a:rPr lang="en-US" sz="3200" dirty="0"/>
              <a:t>1-6-1</a:t>
            </a:r>
            <a:r>
              <a:rPr lang="en-US" sz="3200" cap="none" dirty="0"/>
              <a:t>e</a:t>
            </a:r>
            <a:r>
              <a:rPr lang="en-US" sz="3200" dirty="0"/>
              <a:t> (NEW) </a:t>
            </a:r>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p:txBody>
          <a:bodyPr/>
          <a:lstStyle/>
          <a:p>
            <a:pPr marL="0" marR="0" indent="0">
              <a:spcBef>
                <a:spcPts val="0"/>
              </a:spcBef>
              <a:spcAft>
                <a:spcPts val="0"/>
              </a:spcAft>
              <a:buNone/>
              <a:tabLst>
                <a:tab pos="344488" algn="l"/>
              </a:tabLst>
            </a:pPr>
            <a:r>
              <a:rPr lang="en-US" sz="2800" b="1" dirty="0">
                <a:effectLst/>
                <a:latin typeface="Calibri" panose="020F0502020204030204" pitchFamily="34" charset="0"/>
                <a:ea typeface="Arial" panose="020B0604020202020204" pitchFamily="34" charset="0"/>
              </a:rPr>
              <a:t> </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endParaRPr lang="en-US" dirty="0"/>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pic>
        <p:nvPicPr>
          <p:cNvPr id="7" name="Picture 6">
            <a:extLst>
              <a:ext uri="{FF2B5EF4-FFF2-40B4-BE49-F238E27FC236}">
                <a16:creationId xmlns:a16="http://schemas.microsoft.com/office/drawing/2014/main" id="{767F787D-3A5D-0C86-BB2D-D26296403833}"/>
              </a:ext>
            </a:extLst>
          </p:cNvPr>
          <p:cNvPicPr>
            <a:picLocks noChangeAspect="1"/>
          </p:cNvPicPr>
          <p:nvPr/>
        </p:nvPicPr>
        <p:blipFill>
          <a:blip r:embed="rId3"/>
          <a:stretch>
            <a:fillRect/>
          </a:stretch>
        </p:blipFill>
        <p:spPr>
          <a:xfrm>
            <a:off x="1856031" y="2019893"/>
            <a:ext cx="10112132" cy="4148997"/>
          </a:xfrm>
          <a:prstGeom prst="rect">
            <a:avLst/>
          </a:prstGeom>
        </p:spPr>
      </p:pic>
    </p:spTree>
    <p:extLst>
      <p:ext uri="{BB962C8B-B14F-4D97-AF65-F5344CB8AC3E}">
        <p14:creationId xmlns:p14="http://schemas.microsoft.com/office/powerpoint/2010/main" val="2186291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p:txBody>
          <a:bodyPr/>
          <a:lstStyle/>
          <a:p>
            <a:r>
              <a:rPr lang="en-US" sz="3200" dirty="0"/>
              <a:t>Ball description</a:t>
            </a:r>
            <a:br>
              <a:rPr lang="en-US" sz="3200" dirty="0"/>
            </a:br>
            <a:r>
              <a:rPr lang="en-US" sz="3200" dirty="0"/>
              <a:t>1-16</a:t>
            </a:r>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p:txBody>
          <a:bodyPr/>
          <a:lstStyle/>
          <a:p>
            <a:pPr marR="0">
              <a:spcBef>
                <a:spcPts val="0"/>
              </a:spcBef>
              <a:spcAft>
                <a:spcPts val="0"/>
              </a:spcAft>
              <a:tabLst>
                <a:tab pos="344488" algn="l"/>
              </a:tabLst>
            </a:pPr>
            <a:r>
              <a:rPr lang="en-US" sz="2800" dirty="0">
                <a:effectLst/>
                <a:latin typeface="Calibri" panose="020F0502020204030204" pitchFamily="34" charset="0"/>
                <a:ea typeface="Arial" panose="020B0604020202020204" pitchFamily="34" charset="0"/>
              </a:rPr>
              <a:t>Removed the color restriction for the ball requiring yellow or gold.</a:t>
            </a:r>
            <a:r>
              <a:rPr lang="en-US" sz="2800" b="1" dirty="0">
                <a:effectLst/>
                <a:latin typeface="Calibri" panose="020F0502020204030204" pitchFamily="34" charset="0"/>
                <a:ea typeface="Arial" panose="020B0604020202020204" pitchFamily="34" charset="0"/>
              </a:rPr>
              <a:t> </a:t>
            </a:r>
            <a:r>
              <a:rPr lang="en-US" sz="2800" dirty="0">
                <a:effectLst/>
                <a:latin typeface="Calibri" panose="020F0502020204030204" pitchFamily="34" charset="0"/>
                <a:ea typeface="Calibri" panose="020F0502020204030204" pitchFamily="34" charset="0"/>
              </a:rPr>
              <a:t>The ball must be of a color that contrasts with the colors of the players' caps and is clearly and safely visible.</a:t>
            </a:r>
            <a:br>
              <a:rPr lang="en-US" sz="2800" dirty="0">
                <a:effectLst/>
                <a:latin typeface="Calibri" panose="020F0502020204030204" pitchFamily="34" charset="0"/>
                <a:ea typeface="Calibri" panose="020F0502020204030204" pitchFamily="34" charset="0"/>
              </a:rPr>
            </a:br>
            <a:endParaRPr lang="en-US" sz="2800" dirty="0"/>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pic>
        <p:nvPicPr>
          <p:cNvPr id="6" name="Picture 5">
            <a:extLst>
              <a:ext uri="{FF2B5EF4-FFF2-40B4-BE49-F238E27FC236}">
                <a16:creationId xmlns:a16="http://schemas.microsoft.com/office/drawing/2014/main" id="{5449FDAD-85F2-4596-E304-338200CD29D2}"/>
              </a:ext>
            </a:extLst>
          </p:cNvPr>
          <p:cNvPicPr>
            <a:picLocks noChangeAspect="1"/>
          </p:cNvPicPr>
          <p:nvPr/>
        </p:nvPicPr>
        <p:blipFill>
          <a:blip r:embed="rId3"/>
          <a:stretch>
            <a:fillRect/>
          </a:stretch>
        </p:blipFill>
        <p:spPr>
          <a:xfrm>
            <a:off x="1650573" y="3684854"/>
            <a:ext cx="2503906" cy="1827564"/>
          </a:xfrm>
          <a:prstGeom prst="rect">
            <a:avLst/>
          </a:prstGeom>
          <a:ln w="38100">
            <a:solidFill>
              <a:schemeClr val="tx1"/>
            </a:solidFill>
          </a:ln>
        </p:spPr>
      </p:pic>
      <p:pic>
        <p:nvPicPr>
          <p:cNvPr id="8" name="Picture 7">
            <a:extLst>
              <a:ext uri="{FF2B5EF4-FFF2-40B4-BE49-F238E27FC236}">
                <a16:creationId xmlns:a16="http://schemas.microsoft.com/office/drawing/2014/main" id="{2EAD356D-2F1C-E228-E4A3-59EE36BE4FDF}"/>
              </a:ext>
            </a:extLst>
          </p:cNvPr>
          <p:cNvPicPr>
            <a:picLocks noChangeAspect="1"/>
          </p:cNvPicPr>
          <p:nvPr/>
        </p:nvPicPr>
        <p:blipFill>
          <a:blip r:embed="rId4"/>
          <a:stretch>
            <a:fillRect/>
          </a:stretch>
        </p:blipFill>
        <p:spPr>
          <a:xfrm>
            <a:off x="9662667" y="3684854"/>
            <a:ext cx="1932301" cy="2094616"/>
          </a:xfrm>
          <a:prstGeom prst="rect">
            <a:avLst/>
          </a:prstGeom>
          <a:ln w="38100">
            <a:solidFill>
              <a:schemeClr val="tx1"/>
            </a:solidFill>
          </a:ln>
        </p:spPr>
      </p:pic>
      <p:pic>
        <p:nvPicPr>
          <p:cNvPr id="7" name="Picture 6" descr="A person in a pool holding a ball&#10;&#10;Description automatically generated">
            <a:extLst>
              <a:ext uri="{FF2B5EF4-FFF2-40B4-BE49-F238E27FC236}">
                <a16:creationId xmlns:a16="http://schemas.microsoft.com/office/drawing/2014/main" id="{B598DF5A-1DF4-6654-C709-205F43CA7C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6295" y="3596547"/>
            <a:ext cx="4084556" cy="2723037"/>
          </a:xfrm>
          <a:prstGeom prst="rect">
            <a:avLst/>
          </a:prstGeom>
          <a:ln w="38100">
            <a:solidFill>
              <a:schemeClr val="tx1">
                <a:lumMod val="50000"/>
              </a:schemeClr>
            </a:solidFill>
          </a:ln>
        </p:spPr>
      </p:pic>
    </p:spTree>
    <p:extLst>
      <p:ext uri="{BB962C8B-B14F-4D97-AF65-F5344CB8AC3E}">
        <p14:creationId xmlns:p14="http://schemas.microsoft.com/office/powerpoint/2010/main" val="1939276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p:txBody>
          <a:bodyPr/>
          <a:lstStyle/>
          <a:p>
            <a:r>
              <a:rPr lang="en-US" sz="3200" dirty="0"/>
              <a:t>Teams and substitutes</a:t>
            </a:r>
            <a:br>
              <a:rPr lang="en-US" sz="3200" dirty="0"/>
            </a:br>
            <a:r>
              <a:rPr lang="en-US" sz="3200" dirty="0"/>
              <a:t>2-1-2</a:t>
            </a:r>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a:xfrm>
            <a:off x="1941513" y="2045616"/>
            <a:ext cx="10026650" cy="4282159"/>
          </a:xfrm>
        </p:spPr>
        <p:txBody>
          <a:bodyPr/>
          <a:lstStyle/>
          <a:p>
            <a:pPr marR="0">
              <a:spcBef>
                <a:spcPts val="0"/>
              </a:spcBef>
              <a:spcAft>
                <a:spcPts val="0"/>
              </a:spcAft>
              <a:tabLst>
                <a:tab pos="344488" algn="l"/>
              </a:tabLst>
            </a:pPr>
            <a:r>
              <a:rPr lang="en-US" sz="2800" b="1" dirty="0">
                <a:effectLst/>
                <a:latin typeface="Calibri" panose="020F0502020204030204" pitchFamily="34" charset="0"/>
                <a:ea typeface="Arial" panose="020B0604020202020204" pitchFamily="34" charset="0"/>
              </a:rPr>
              <a:t> </a:t>
            </a:r>
            <a:r>
              <a:rPr lang="en-US" sz="2800" dirty="0">
                <a:effectLst/>
                <a:latin typeface="Calibri" panose="020F0502020204030204" pitchFamily="34" charset="0"/>
                <a:ea typeface="Arial" panose="020B0604020202020204" pitchFamily="34" charset="0"/>
              </a:rPr>
              <a:t>Defined an illegal player as one who enters the game during live play wearing an additional goalkeeper’s cap.</a:t>
            </a:r>
            <a:endParaRPr lang="en-US" sz="2800" dirty="0"/>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pic>
        <p:nvPicPr>
          <p:cNvPr id="6" name="Picture 5" descr="A person in a pool holding a ball&#10;&#10;Description automatically generated">
            <a:extLst>
              <a:ext uri="{FF2B5EF4-FFF2-40B4-BE49-F238E27FC236}">
                <a16:creationId xmlns:a16="http://schemas.microsoft.com/office/drawing/2014/main" id="{C827E9AE-27C1-016F-2C02-F9A3C143A3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0915" y="3286206"/>
            <a:ext cx="4367359" cy="2911573"/>
          </a:xfrm>
          <a:prstGeom prst="rect">
            <a:avLst/>
          </a:prstGeom>
          <a:ln w="38100">
            <a:solidFill>
              <a:schemeClr val="tx1">
                <a:lumMod val="50000"/>
              </a:schemeClr>
            </a:solidFill>
          </a:ln>
        </p:spPr>
      </p:pic>
    </p:spTree>
    <p:extLst>
      <p:ext uri="{BB962C8B-B14F-4D97-AF65-F5344CB8AC3E}">
        <p14:creationId xmlns:p14="http://schemas.microsoft.com/office/powerpoint/2010/main" val="4108427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p:txBody>
          <a:bodyPr/>
          <a:lstStyle/>
          <a:p>
            <a:r>
              <a:rPr lang="en-US" sz="3200" dirty="0"/>
              <a:t>Game timer duties</a:t>
            </a:r>
            <a:br>
              <a:rPr lang="en-US" sz="3200" dirty="0"/>
            </a:br>
            <a:r>
              <a:rPr lang="en-US" sz="3200" dirty="0"/>
              <a:t>3-17-2</a:t>
            </a:r>
            <a:r>
              <a:rPr lang="en-US" sz="3200" cap="none" dirty="0"/>
              <a:t>a</a:t>
            </a:r>
            <a:endParaRPr lang="en-US" sz="3200" dirty="0"/>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p:txBody>
          <a:bodyPr/>
          <a:lstStyle/>
          <a:p>
            <a:r>
              <a:rPr lang="en-US" sz="2800" dirty="0">
                <a:effectLst/>
                <a:latin typeface="Calibri" panose="020F0502020204030204" pitchFamily="34" charset="0"/>
                <a:ea typeface="Arial" panose="020B0604020202020204" pitchFamily="34" charset="0"/>
              </a:rPr>
              <a:t>Added the phrase “or gains possession of” to the rule, which will assist referees and timekeepers in the case where a player wins an uncontested sprint but does not touch the ball.</a:t>
            </a:r>
            <a:endParaRPr lang="en-US" sz="2800" dirty="0">
              <a:latin typeface="Calibri" panose="020F0502020204030204" pitchFamily="34"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pic>
        <p:nvPicPr>
          <p:cNvPr id="5" name="Picture 4" descr="A picture containing water, sport, game, outdoor&#10;&#10;Description automatically generated">
            <a:extLst>
              <a:ext uri="{FF2B5EF4-FFF2-40B4-BE49-F238E27FC236}">
                <a16:creationId xmlns:a16="http://schemas.microsoft.com/office/drawing/2014/main" id="{74F43F4A-8C55-4A03-62DE-D5D56216EB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3140" y="3547490"/>
            <a:ext cx="3830718" cy="2553812"/>
          </a:xfrm>
          <a:prstGeom prst="rect">
            <a:avLst/>
          </a:prstGeom>
          <a:ln w="38100">
            <a:solidFill>
              <a:schemeClr val="tx1"/>
            </a:solidFill>
          </a:ln>
        </p:spPr>
      </p:pic>
    </p:spTree>
    <p:extLst>
      <p:ext uri="{BB962C8B-B14F-4D97-AF65-F5344CB8AC3E}">
        <p14:creationId xmlns:p14="http://schemas.microsoft.com/office/powerpoint/2010/main" val="3138575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p:txBody>
          <a:bodyPr/>
          <a:lstStyle/>
          <a:p>
            <a:r>
              <a:rPr lang="en-US" sz="3200" dirty="0"/>
              <a:t>Goals – how scored</a:t>
            </a:r>
            <a:br>
              <a:rPr lang="en-US" sz="3200" dirty="0"/>
            </a:br>
            <a:r>
              <a:rPr lang="en-US" sz="3200" dirty="0"/>
              <a:t>4-22 NOTE (NEW)</a:t>
            </a:r>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a:xfrm>
            <a:off x="1962150" y="1993900"/>
            <a:ext cx="10026650" cy="4338637"/>
          </a:xfrm>
        </p:spPr>
        <p:txBody>
          <a:bodyPr/>
          <a:lstStyle/>
          <a:p>
            <a:pPr marR="0">
              <a:spcBef>
                <a:spcPts val="0"/>
              </a:spcBef>
              <a:spcAft>
                <a:spcPts val="0"/>
              </a:spcAft>
              <a:tabLst>
                <a:tab pos="344488" algn="l"/>
              </a:tabLst>
            </a:pPr>
            <a:r>
              <a:rPr lang="en-US" sz="2800" dirty="0">
                <a:effectLst/>
                <a:latin typeface="Calibri" panose="020F0502020204030204" pitchFamily="34" charset="0"/>
                <a:ea typeface="Arial" panose="020B0604020202020204" pitchFamily="34" charset="0"/>
              </a:rPr>
              <a:t>Added a note defining a goal can be scored directly on a corner throw after the referee has removed the ball from the water for an administrative issue:</a:t>
            </a:r>
          </a:p>
          <a:p>
            <a:pPr marL="0" marR="0" indent="0">
              <a:spcBef>
                <a:spcPts val="0"/>
              </a:spcBef>
              <a:spcAft>
                <a:spcPts val="0"/>
              </a:spcAft>
              <a:buNone/>
              <a:tabLst>
                <a:tab pos="344488" algn="l"/>
              </a:tabLst>
            </a:pPr>
            <a:r>
              <a:rPr lang="en-US" sz="2800" dirty="0">
                <a:latin typeface="Calibri" panose="020F0502020204030204" pitchFamily="34" charset="0"/>
                <a:ea typeface="Calibri" panose="020F0502020204030204" pitchFamily="34" charset="0"/>
              </a:rPr>
              <a:t>    </a:t>
            </a:r>
          </a:p>
          <a:p>
            <a:pPr marL="0" indent="0">
              <a:buNone/>
            </a:pPr>
            <a:r>
              <a:rPr lang="en-US" sz="2800" dirty="0">
                <a:latin typeface="Calibri" panose="020F0502020204030204" pitchFamily="34" charset="0"/>
                <a:ea typeface="Calibri" panose="020F0502020204030204" pitchFamily="34" charset="0"/>
              </a:rPr>
              <a:t>    </a:t>
            </a:r>
            <a:r>
              <a:rPr lang="en-US" sz="2800" b="1" dirty="0">
                <a:latin typeface="Calibri" panose="020F0502020204030204" pitchFamily="34" charset="0"/>
                <a:ea typeface="Calibri" panose="020F0502020204030204" pitchFamily="34" charset="0"/>
              </a:rPr>
              <a:t>N</a:t>
            </a:r>
            <a:r>
              <a:rPr lang="en-US" sz="2800" b="1" dirty="0"/>
              <a:t>OTE: </a:t>
            </a:r>
            <a:r>
              <a:rPr lang="en-US" sz="2800" dirty="0"/>
              <a:t>This includes after a correctable clock error and after the</a:t>
            </a:r>
            <a:br>
              <a:rPr lang="en-US" sz="2800" dirty="0"/>
            </a:br>
            <a:r>
              <a:rPr lang="en-US" sz="2800" dirty="0"/>
              <a:t>    referee has removed the ball from the water prior to a corner</a:t>
            </a:r>
            <a:br>
              <a:rPr lang="en-US" sz="2800" dirty="0"/>
            </a:br>
            <a:r>
              <a:rPr lang="en-US" sz="2800" dirty="0"/>
              <a:t>    throw for instance such as replacement of a cap or zipping</a:t>
            </a:r>
            <a:br>
              <a:rPr lang="en-US" sz="2800" dirty="0"/>
            </a:br>
            <a:r>
              <a:rPr lang="en-US" sz="2800" dirty="0"/>
              <a:t>    up a suit.</a:t>
            </a:r>
          </a:p>
          <a:p>
            <a:pPr marL="0" indent="0">
              <a:buNone/>
            </a:pPr>
            <a:endParaRPr lang="en-US" sz="2000" dirty="0">
              <a:latin typeface="Calibri" panose="020F0502020204030204" pitchFamily="34"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736723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p:txBody>
          <a:bodyPr/>
          <a:lstStyle/>
          <a:p>
            <a:r>
              <a:rPr lang="en-US" sz="3200" dirty="0"/>
              <a:t>Section 10 Free throws – where taken</a:t>
            </a:r>
            <a:br>
              <a:rPr lang="en-US" sz="3200" dirty="0"/>
            </a:br>
            <a:r>
              <a:rPr lang="en-US" sz="3200" dirty="0"/>
              <a:t>5-10-1</a:t>
            </a:r>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p:txBody>
          <a:bodyPr/>
          <a:lstStyle/>
          <a:p>
            <a:pPr marL="0" marR="0" indent="0">
              <a:spcBef>
                <a:spcPts val="0"/>
              </a:spcBef>
              <a:spcAft>
                <a:spcPts val="0"/>
              </a:spcAft>
              <a:buNone/>
              <a:tabLst>
                <a:tab pos="344488" algn="l"/>
              </a:tabLst>
            </a:pPr>
            <a:r>
              <a:rPr lang="en-US" sz="2800" b="1" dirty="0">
                <a:effectLst/>
                <a:latin typeface="Calibri" panose="020F0502020204030204" pitchFamily="34" charset="0"/>
                <a:ea typeface="Arial" panose="020B0604020202020204" pitchFamily="34" charset="0"/>
              </a:rPr>
              <a:t> </a:t>
            </a:r>
            <a:r>
              <a:rPr lang="en-US" sz="2800" dirty="0"/>
              <a:t>A free throw shall be taken at the location of the ball except:</a:t>
            </a:r>
          </a:p>
          <a:p>
            <a:pPr marL="0" marR="0" indent="0">
              <a:spcBef>
                <a:spcPts val="0"/>
              </a:spcBef>
              <a:spcAft>
                <a:spcPts val="0"/>
              </a:spcAft>
              <a:buNone/>
            </a:pPr>
            <a:r>
              <a:rPr lang="en-US" sz="2800" dirty="0"/>
              <a:t>    </a:t>
            </a:r>
            <a:r>
              <a:rPr lang="en-US" sz="2800" dirty="0">
                <a:effectLst/>
                <a:ea typeface="Times New Roman" panose="02020603050405020304" pitchFamily="18" charset="0"/>
              </a:rPr>
              <a:t>if the foul is committed by a defending player within the </a:t>
            </a:r>
            <a:br>
              <a:rPr lang="en-US" sz="2800" dirty="0">
                <a:effectLst/>
                <a:ea typeface="Times New Roman" panose="02020603050405020304" pitchFamily="18" charset="0"/>
              </a:rPr>
            </a:br>
            <a:r>
              <a:rPr lang="en-US" sz="2800" dirty="0">
                <a:effectLst/>
                <a:ea typeface="Times New Roman" panose="02020603050405020304" pitchFamily="18" charset="0"/>
              </a:rPr>
              <a:t>    defender’s goal area, the free throw shall be taken outside the</a:t>
            </a:r>
            <a:br>
              <a:rPr lang="en-US" sz="2800" dirty="0">
                <a:effectLst/>
                <a:ea typeface="Times New Roman" panose="02020603050405020304" pitchFamily="18" charset="0"/>
              </a:rPr>
            </a:br>
            <a:r>
              <a:rPr lang="en-US" sz="2800" dirty="0">
                <a:effectLst/>
                <a:ea typeface="Times New Roman" panose="02020603050405020304" pitchFamily="18" charset="0"/>
              </a:rPr>
              <a:t>    goal area, opposite of the ball or laterally outside the goal area</a:t>
            </a:r>
            <a:br>
              <a:rPr lang="en-US" sz="2800" dirty="0">
                <a:effectLst/>
                <a:ea typeface="Times New Roman" panose="02020603050405020304" pitchFamily="18" charset="0"/>
              </a:rPr>
            </a:br>
            <a:r>
              <a:rPr lang="en-US" sz="2800" dirty="0">
                <a:effectLst/>
                <a:ea typeface="Times New Roman" panose="02020603050405020304" pitchFamily="18" charset="0"/>
              </a:rPr>
              <a:t>    toward the sideline.</a:t>
            </a:r>
          </a:p>
          <a:p>
            <a:pPr marL="0" indent="0">
              <a:buNone/>
            </a:pPr>
            <a:endParaRPr lang="en-US" sz="2000" dirty="0">
              <a:latin typeface="Calibri" panose="020F0502020204030204" pitchFamily="34"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579759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p:txBody>
          <a:bodyPr/>
          <a:lstStyle/>
          <a:p>
            <a:r>
              <a:rPr lang="en-US" sz="3200" dirty="0"/>
              <a:t>free throws – time allowed</a:t>
            </a:r>
            <a:br>
              <a:rPr lang="en-US" sz="3200" dirty="0"/>
            </a:br>
            <a:r>
              <a:rPr lang="en-US" sz="3200" dirty="0"/>
              <a:t>5-11 NOTE (NEW)</a:t>
            </a:r>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p:txBody>
          <a:bodyPr/>
          <a:lstStyle/>
          <a:p>
            <a:pPr marR="0">
              <a:spcBef>
                <a:spcPts val="0"/>
              </a:spcBef>
              <a:spcAft>
                <a:spcPts val="0"/>
              </a:spcAft>
              <a:tabLst>
                <a:tab pos="344488" algn="l"/>
              </a:tabLst>
            </a:pPr>
            <a:r>
              <a:rPr lang="en-US" sz="2800" b="1" dirty="0">
                <a:effectLst/>
                <a:latin typeface="Calibri" panose="020F0502020204030204" pitchFamily="34" charset="0"/>
                <a:ea typeface="Arial" panose="020B0604020202020204" pitchFamily="34" charset="0"/>
              </a:rPr>
              <a:t> </a:t>
            </a:r>
            <a:r>
              <a:rPr lang="en-US" sz="2800" b="1" dirty="0"/>
              <a:t>NOTE: </a:t>
            </a:r>
            <a:r>
              <a:rPr lang="en-US" sz="2800" dirty="0"/>
              <a:t>When there is a counterattack, a player with a position of advantage does not have to give up the advantage to go to the ball and take the free throw. The player on that team who is next closest to the ball must take the free throw as long as there is no undue delay. </a:t>
            </a:r>
          </a:p>
          <a:p>
            <a:endParaRPr lang="en-US" dirty="0"/>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629525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p:txBody>
          <a:bodyPr/>
          <a:lstStyle/>
          <a:p>
            <a:r>
              <a:rPr lang="en-US" sz="3200" dirty="0"/>
              <a:t>inside the goal area</a:t>
            </a:r>
            <a:br>
              <a:rPr lang="en-US" sz="3200" dirty="0"/>
            </a:br>
            <a:r>
              <a:rPr lang="en-US" sz="3200" dirty="0"/>
              <a:t>6-11-1, 6-11-2</a:t>
            </a:r>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p:txBody>
          <a:bodyPr/>
          <a:lstStyle/>
          <a:p>
            <a:pPr marR="0">
              <a:spcBef>
                <a:spcPts val="0"/>
              </a:spcBef>
              <a:spcAft>
                <a:spcPts val="0"/>
              </a:spcAft>
              <a:tabLst>
                <a:tab pos="344488" algn="l"/>
              </a:tabLst>
            </a:pPr>
            <a:r>
              <a:rPr lang="en-US" sz="2800" dirty="0">
                <a:effectLst/>
                <a:latin typeface="Calibri" panose="020F0502020204030204" pitchFamily="34" charset="0"/>
                <a:ea typeface="Calibri" panose="020F0502020204030204" pitchFamily="34" charset="0"/>
                <a:cs typeface="Times New Roman" panose="02020603050405020304" pitchFamily="18" charset="0"/>
              </a:rPr>
              <a:t>Changes the specific area around the goal and allows for an attacking player who is outside the goal area to go inside 2 meters without being penalized.</a:t>
            </a:r>
            <a:r>
              <a:rPr lang="en-US" sz="2800" dirty="0"/>
              <a:t> </a:t>
            </a:r>
          </a:p>
          <a:p>
            <a:pPr marL="0" indent="0">
              <a:buNone/>
            </a:pPr>
            <a:endParaRPr lang="en-US" sz="2800" dirty="0"/>
          </a:p>
          <a:p>
            <a:r>
              <a:rPr lang="en-US" sz="2800" dirty="0"/>
              <a:t>Referees should not penalize an attacking player who momentarily enters the goal area without interfering with the play. If an attacking player, who remains in the goal area can affect defensive actions, the foul should be called. </a:t>
            </a:r>
          </a:p>
          <a:p>
            <a:endParaRPr lang="en-US" dirty="0"/>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076734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p:txBody>
          <a:bodyPr/>
          <a:lstStyle/>
          <a:p>
            <a:br>
              <a:rPr lang="en-US" dirty="0"/>
            </a:br>
            <a:r>
              <a:rPr lang="en-US" sz="3200" dirty="0"/>
              <a:t>Inside goal area</a:t>
            </a:r>
            <a:br>
              <a:rPr lang="en-US" sz="3200" dirty="0"/>
            </a:br>
            <a:r>
              <a:rPr lang="en-US" sz="3200" dirty="0"/>
              <a:t>6-11-3 (new)</a:t>
            </a:r>
            <a:br>
              <a:rPr lang="en-US" sz="3200" dirty="0"/>
            </a:br>
            <a:endParaRPr lang="en-US" sz="3200" dirty="0"/>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p:txBody>
          <a:bodyPr/>
          <a:lstStyle/>
          <a:p>
            <a:pPr>
              <a:spcBef>
                <a:spcPts val="0"/>
              </a:spcBef>
              <a:spcAft>
                <a:spcPts val="0"/>
              </a:spcAft>
              <a:tabLst>
                <a:tab pos="344488" algn="l"/>
              </a:tabLst>
            </a:pPr>
            <a:r>
              <a:rPr lang="en-US" sz="2400" dirty="0">
                <a:effectLst/>
                <a:latin typeface="Calibri" panose="020F0502020204030204" pitchFamily="34" charset="0"/>
                <a:ea typeface="Arial" panose="020B0604020202020204" pitchFamily="34" charset="0"/>
              </a:rPr>
              <a:t>Clarifies that a</a:t>
            </a:r>
            <a:r>
              <a:rPr lang="en-US" sz="2400" dirty="0">
                <a:effectLst/>
                <a:latin typeface="Calibri" panose="020F0502020204030204" pitchFamily="34" charset="0"/>
                <a:ea typeface="Calibri" panose="020F0502020204030204" pitchFamily="34" charset="0"/>
                <a:cs typeface="Times New Roman" panose="02020603050405020304" pitchFamily="18" charset="0"/>
              </a:rPr>
              <a:t> player in the goal area of the attacking team can never be in front of the line of the ball at any time during the game.</a:t>
            </a:r>
            <a:br>
              <a:rPr lang="en-US" sz="2400" dirty="0">
                <a:effectLst/>
                <a:latin typeface="Calibri" panose="020F0502020204030204" pitchFamily="34" charset="0"/>
                <a:ea typeface="Calibri" panose="020F0502020204030204" pitchFamily="34" charset="0"/>
              </a:rPr>
            </a:br>
            <a:endParaRPr lang="en-US" sz="2400" dirty="0"/>
          </a:p>
          <a:p>
            <a:r>
              <a:rPr lang="en-US" sz="2400" dirty="0"/>
              <a:t>A player in the goal area of the attacking team can never be in front of the line of the ball at any time during the game. If a pass within the goal area flies forward (toward the goal line) ahead of the receiving player(s), an ordinary foul (contra foul) must be called, even if the two attacking players were at the same line at the moment of the pass. This is especially important to apply in a player advantage situation.</a:t>
            </a:r>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23644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a:xfrm>
            <a:off x="1941513" y="703621"/>
            <a:ext cx="10026650" cy="933206"/>
          </a:xfrm>
        </p:spPr>
        <p:txBody>
          <a:bodyPr/>
          <a:lstStyle/>
          <a:p>
            <a:r>
              <a:rPr lang="en-US" sz="3200" dirty="0"/>
              <a:t>the attacker is Outside the goal area: allowed</a:t>
            </a:r>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p:txBody>
          <a:bodyPr/>
          <a:lstStyle/>
          <a:p>
            <a:pPr marL="0" marR="0" indent="0">
              <a:spcBef>
                <a:spcPts val="0"/>
              </a:spcBef>
              <a:spcAft>
                <a:spcPts val="0"/>
              </a:spcAft>
              <a:buNone/>
              <a:tabLst>
                <a:tab pos="344488" algn="l"/>
              </a:tabLst>
            </a:pPr>
            <a:r>
              <a:rPr lang="en-US" sz="2800" b="1" dirty="0">
                <a:effectLst/>
                <a:latin typeface="Calibri" panose="020F0502020204030204" pitchFamily="34" charset="0"/>
                <a:ea typeface="Arial" panose="020B0604020202020204" pitchFamily="34" charset="0"/>
              </a:rPr>
              <a:t> </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pic>
        <p:nvPicPr>
          <p:cNvPr id="7" name="Picture 6">
            <a:extLst>
              <a:ext uri="{FF2B5EF4-FFF2-40B4-BE49-F238E27FC236}">
                <a16:creationId xmlns:a16="http://schemas.microsoft.com/office/drawing/2014/main" id="{AC36B4F9-9BCB-2B27-6225-7229EBED9426}"/>
              </a:ext>
            </a:extLst>
          </p:cNvPr>
          <p:cNvPicPr>
            <a:picLocks noChangeAspect="1"/>
          </p:cNvPicPr>
          <p:nvPr/>
        </p:nvPicPr>
        <p:blipFill>
          <a:blip r:embed="rId3"/>
          <a:stretch>
            <a:fillRect/>
          </a:stretch>
        </p:blipFill>
        <p:spPr>
          <a:xfrm>
            <a:off x="2099466" y="2053598"/>
            <a:ext cx="9090151" cy="4274177"/>
          </a:xfrm>
          <a:prstGeom prst="rect">
            <a:avLst/>
          </a:prstGeom>
        </p:spPr>
      </p:pic>
    </p:spTree>
    <p:extLst>
      <p:ext uri="{BB962C8B-B14F-4D97-AF65-F5344CB8AC3E}">
        <p14:creationId xmlns:p14="http://schemas.microsoft.com/office/powerpoint/2010/main" val="1050027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a:xfrm>
            <a:off x="1941513" y="525462"/>
            <a:ext cx="10026650" cy="1266825"/>
          </a:xfrm>
        </p:spPr>
        <p:txBody>
          <a:bodyPr/>
          <a:lstStyle/>
          <a:p>
            <a:r>
              <a:rPr lang="en-US" sz="3200" dirty="0"/>
              <a:t>The attacker is inside the goal but behind the line   of the ball: allowed</a:t>
            </a:r>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p:txBody>
          <a:bodyPr/>
          <a:lstStyle/>
          <a:p>
            <a:pPr marL="0" marR="0" indent="0">
              <a:spcBef>
                <a:spcPts val="0"/>
              </a:spcBef>
              <a:spcAft>
                <a:spcPts val="0"/>
              </a:spcAft>
              <a:buNone/>
              <a:tabLst>
                <a:tab pos="344488" algn="l"/>
              </a:tabLst>
            </a:pPr>
            <a:r>
              <a:rPr lang="en-US" sz="2800" b="1" dirty="0">
                <a:effectLst/>
                <a:latin typeface="Calibri" panose="020F0502020204030204" pitchFamily="34" charset="0"/>
                <a:ea typeface="Arial" panose="020B0604020202020204" pitchFamily="34" charset="0"/>
              </a:rPr>
              <a:t> </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pic>
        <p:nvPicPr>
          <p:cNvPr id="7" name="Picture 6">
            <a:extLst>
              <a:ext uri="{FF2B5EF4-FFF2-40B4-BE49-F238E27FC236}">
                <a16:creationId xmlns:a16="http://schemas.microsoft.com/office/drawing/2014/main" id="{3110119A-3980-5C44-CE51-93F006CBC3A6}"/>
              </a:ext>
            </a:extLst>
          </p:cNvPr>
          <p:cNvPicPr>
            <a:picLocks noChangeAspect="1"/>
          </p:cNvPicPr>
          <p:nvPr/>
        </p:nvPicPr>
        <p:blipFill>
          <a:blip r:embed="rId3"/>
          <a:stretch>
            <a:fillRect/>
          </a:stretch>
        </p:blipFill>
        <p:spPr>
          <a:xfrm>
            <a:off x="2116779" y="2050142"/>
            <a:ext cx="8969649" cy="4216629"/>
          </a:xfrm>
          <a:prstGeom prst="rect">
            <a:avLst/>
          </a:prstGeom>
        </p:spPr>
      </p:pic>
    </p:spTree>
    <p:extLst>
      <p:ext uri="{BB962C8B-B14F-4D97-AF65-F5344CB8AC3E}">
        <p14:creationId xmlns:p14="http://schemas.microsoft.com/office/powerpoint/2010/main" val="3286215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p:txBody>
          <a:bodyPr/>
          <a:lstStyle/>
          <a:p>
            <a:r>
              <a:rPr lang="en-US" sz="3200" dirty="0"/>
              <a:t> the attacker is inside the goal area: not allowed</a:t>
            </a:r>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p:txBody>
          <a:bodyPr/>
          <a:lstStyle/>
          <a:p>
            <a:pPr marL="0" marR="0" indent="0">
              <a:spcBef>
                <a:spcPts val="0"/>
              </a:spcBef>
              <a:spcAft>
                <a:spcPts val="0"/>
              </a:spcAft>
              <a:buNone/>
              <a:tabLst>
                <a:tab pos="344488" algn="l"/>
              </a:tabLst>
            </a:pPr>
            <a:r>
              <a:rPr lang="en-US" sz="2800" b="1" dirty="0">
                <a:effectLst/>
                <a:latin typeface="Calibri" panose="020F0502020204030204" pitchFamily="34" charset="0"/>
                <a:ea typeface="Arial" panose="020B0604020202020204" pitchFamily="34" charset="0"/>
              </a:rPr>
              <a:t> </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en-US" sz="2000" dirty="0"/>
              <a:t> </a:t>
            </a:r>
            <a:endParaRPr lang="en-US" dirty="0"/>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pic>
        <p:nvPicPr>
          <p:cNvPr id="7" name="Picture 6">
            <a:extLst>
              <a:ext uri="{FF2B5EF4-FFF2-40B4-BE49-F238E27FC236}">
                <a16:creationId xmlns:a16="http://schemas.microsoft.com/office/drawing/2014/main" id="{B699E6F7-9520-ED18-0D87-80FBB6063C0B}"/>
              </a:ext>
            </a:extLst>
          </p:cNvPr>
          <p:cNvPicPr>
            <a:picLocks noChangeAspect="1"/>
          </p:cNvPicPr>
          <p:nvPr/>
        </p:nvPicPr>
        <p:blipFill>
          <a:blip r:embed="rId3"/>
          <a:stretch>
            <a:fillRect/>
          </a:stretch>
        </p:blipFill>
        <p:spPr>
          <a:xfrm>
            <a:off x="2129082" y="1989138"/>
            <a:ext cx="9300918" cy="4420238"/>
          </a:xfrm>
          <a:prstGeom prst="rect">
            <a:avLst/>
          </a:prstGeom>
        </p:spPr>
      </p:pic>
    </p:spTree>
    <p:extLst>
      <p:ext uri="{BB962C8B-B14F-4D97-AF65-F5344CB8AC3E}">
        <p14:creationId xmlns:p14="http://schemas.microsoft.com/office/powerpoint/2010/main" val="7833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9BE3-D3A5-CD54-A5A5-080908EE568B}"/>
              </a:ext>
            </a:extLst>
          </p:cNvPr>
          <p:cNvSpPr>
            <a:spLocks noGrp="1"/>
          </p:cNvSpPr>
          <p:nvPr>
            <p:ph type="title"/>
          </p:nvPr>
        </p:nvSpPr>
        <p:spPr>
          <a:xfrm>
            <a:off x="2088492" y="530225"/>
            <a:ext cx="10026650" cy="1204912"/>
          </a:xfrm>
        </p:spPr>
        <p:txBody>
          <a:bodyPr/>
          <a:lstStyle/>
          <a:p>
            <a:br>
              <a:rPr lang="en-US" dirty="0"/>
            </a:br>
            <a:r>
              <a:rPr lang="en-US" sz="3200" dirty="0"/>
              <a:t> </a:t>
            </a:r>
          </a:p>
        </p:txBody>
      </p:sp>
      <p:sp>
        <p:nvSpPr>
          <p:cNvPr id="3" name="Content Placeholder 2">
            <a:extLst>
              <a:ext uri="{FF2B5EF4-FFF2-40B4-BE49-F238E27FC236}">
                <a16:creationId xmlns:a16="http://schemas.microsoft.com/office/drawing/2014/main" id="{FE44A295-9678-C67E-2464-807F0B1E1777}"/>
              </a:ext>
            </a:extLst>
          </p:cNvPr>
          <p:cNvSpPr>
            <a:spLocks noGrp="1"/>
          </p:cNvSpPr>
          <p:nvPr>
            <p:ph idx="1"/>
          </p:nvPr>
        </p:nvSpPr>
        <p:spPr/>
        <p:txBody>
          <a:bodyPr/>
          <a:lstStyle/>
          <a:p>
            <a:pPr marL="0" marR="0" indent="0">
              <a:spcBef>
                <a:spcPts val="0"/>
              </a:spcBef>
              <a:spcAft>
                <a:spcPts val="0"/>
              </a:spcAft>
              <a:buNone/>
              <a:tabLst>
                <a:tab pos="344488" algn="l"/>
              </a:tabLst>
            </a:pPr>
            <a:r>
              <a:rPr lang="en-US" sz="2800" b="1" dirty="0">
                <a:effectLst/>
                <a:latin typeface="Calibri" panose="020F0502020204030204" pitchFamily="34" charset="0"/>
                <a:ea typeface="Arial" panose="020B0604020202020204" pitchFamily="34" charset="0"/>
              </a:rPr>
              <a:t> </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endParaRPr lang="en-US" dirty="0"/>
          </a:p>
        </p:txBody>
      </p:sp>
      <p:sp>
        <p:nvSpPr>
          <p:cNvPr id="4" name="Footer Placeholder 3">
            <a:extLst>
              <a:ext uri="{FF2B5EF4-FFF2-40B4-BE49-F238E27FC236}">
                <a16:creationId xmlns:a16="http://schemas.microsoft.com/office/drawing/2014/main" id="{85E1BD5A-ED2C-1EC3-BD3C-AAF28FF2D59E}"/>
              </a:ext>
            </a:extLst>
          </p:cNvPr>
          <p:cNvSpPr>
            <a:spLocks noGrp="1"/>
          </p:cNvSpPr>
          <p:nvPr>
            <p:ph type="ftr" sz="quarter" idx="11"/>
          </p:nvPr>
        </p:nvSpPr>
        <p:spPr/>
        <p:txBody>
          <a:bodyPr/>
          <a:lstStyle/>
          <a:p>
            <a:pPr>
              <a:defRPr/>
            </a:pPr>
            <a:r>
              <a:rPr lang="en-US"/>
              <a:t>www.nfhs.org</a:t>
            </a:r>
          </a:p>
        </p:txBody>
      </p:sp>
      <p:sp>
        <p:nvSpPr>
          <p:cNvPr id="7" name="Title 1">
            <a:extLst>
              <a:ext uri="{FF2B5EF4-FFF2-40B4-BE49-F238E27FC236}">
                <a16:creationId xmlns:a16="http://schemas.microsoft.com/office/drawing/2014/main" id="{E19CE973-2EDC-C76E-7E08-BE6E71DDA17E}"/>
              </a:ext>
            </a:extLst>
          </p:cNvPr>
          <p:cNvSpPr txBox="1">
            <a:spLocks/>
          </p:cNvSpPr>
          <p:nvPr/>
        </p:nvSpPr>
        <p:spPr bwMode="auto">
          <a:xfrm>
            <a:off x="1847729"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lnSpc>
                <a:spcPts val="3800"/>
              </a:lnSpc>
              <a:spcBef>
                <a:spcPct val="0"/>
              </a:spcBef>
              <a:spcAft>
                <a:spcPct val="0"/>
              </a:spcAft>
              <a:defRPr sz="3800" b="1" kern="1200" cap="all" baseline="0">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sz="3200" dirty="0"/>
              <a:t>the attacker is inside the goal area and in front of the line of the ball: not allowed</a:t>
            </a:r>
          </a:p>
        </p:txBody>
      </p:sp>
      <p:pic>
        <p:nvPicPr>
          <p:cNvPr id="8" name="Picture 7">
            <a:extLst>
              <a:ext uri="{FF2B5EF4-FFF2-40B4-BE49-F238E27FC236}">
                <a16:creationId xmlns:a16="http://schemas.microsoft.com/office/drawing/2014/main" id="{B17AB60C-04D9-A3AF-0F92-BCF399AF766E}"/>
              </a:ext>
            </a:extLst>
          </p:cNvPr>
          <p:cNvPicPr>
            <a:picLocks noChangeAspect="1"/>
          </p:cNvPicPr>
          <p:nvPr/>
        </p:nvPicPr>
        <p:blipFill>
          <a:blip r:embed="rId3"/>
          <a:stretch>
            <a:fillRect/>
          </a:stretch>
        </p:blipFill>
        <p:spPr>
          <a:xfrm>
            <a:off x="1941513" y="1927225"/>
            <a:ext cx="9603889" cy="4540020"/>
          </a:xfrm>
          <a:prstGeom prst="rect">
            <a:avLst/>
          </a:prstGeom>
        </p:spPr>
      </p:pic>
    </p:spTree>
    <p:extLst>
      <p:ext uri="{BB962C8B-B14F-4D97-AF65-F5344CB8AC3E}">
        <p14:creationId xmlns:p14="http://schemas.microsoft.com/office/powerpoint/2010/main" val="3275964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C6DFC0-2BBB-4C7C-B669-DC6162824D2B}"/>
              </a:ext>
            </a:extLst>
          </p:cNvPr>
          <p:cNvSpPr>
            <a:spLocks noGrp="1"/>
          </p:cNvSpPr>
          <p:nvPr>
            <p:ph type="title"/>
          </p:nvPr>
        </p:nvSpPr>
        <p:spPr>
          <a:xfrm>
            <a:off x="963613" y="4406900"/>
            <a:ext cx="8867775" cy="1362075"/>
          </a:xfrm>
        </p:spPr>
        <p:txBody>
          <a:bodyPr/>
          <a:lstStyle/>
          <a:p>
            <a:pPr>
              <a:defRPr/>
            </a:pPr>
            <a:br>
              <a:rPr lang="en-US" dirty="0"/>
            </a:br>
            <a:r>
              <a:rPr lang="en-US" dirty="0"/>
              <a:t>2024-26 </a:t>
            </a:r>
            <a:r>
              <a:rPr lang="en-US" dirty="0" err="1"/>
              <a:t>nfhs</a:t>
            </a:r>
            <a:r>
              <a:rPr lang="en-US" dirty="0"/>
              <a:t> water polo major editorial CHANGES</a:t>
            </a:r>
          </a:p>
        </p:txBody>
      </p:sp>
    </p:spTree>
    <p:extLst>
      <p:ext uri="{BB962C8B-B14F-4D97-AF65-F5344CB8AC3E}">
        <p14:creationId xmlns:p14="http://schemas.microsoft.com/office/powerpoint/2010/main" val="2752778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86FCD-95AE-C251-D0D3-58A157CCDB3A}"/>
              </a:ext>
            </a:extLst>
          </p:cNvPr>
          <p:cNvSpPr>
            <a:spLocks noGrp="1"/>
          </p:cNvSpPr>
          <p:nvPr>
            <p:ph type="title"/>
          </p:nvPr>
        </p:nvSpPr>
        <p:spPr/>
        <p:txBody>
          <a:bodyPr/>
          <a:lstStyle/>
          <a:p>
            <a:r>
              <a:rPr lang="en-US" sz="3200" dirty="0"/>
              <a:t>Editorial changes</a:t>
            </a:r>
            <a:br>
              <a:rPr lang="en-US" sz="3200" dirty="0"/>
            </a:br>
            <a:r>
              <a:rPr lang="en-US" sz="3200" dirty="0"/>
              <a:t>NOTE</a:t>
            </a:r>
          </a:p>
        </p:txBody>
      </p:sp>
      <p:sp>
        <p:nvSpPr>
          <p:cNvPr id="3" name="Content Placeholder 2">
            <a:extLst>
              <a:ext uri="{FF2B5EF4-FFF2-40B4-BE49-F238E27FC236}">
                <a16:creationId xmlns:a16="http://schemas.microsoft.com/office/drawing/2014/main" id="{6FE6501D-5BED-DF2D-7906-B3292E94E32B}"/>
              </a:ext>
            </a:extLst>
          </p:cNvPr>
          <p:cNvSpPr>
            <a:spLocks noGrp="1"/>
          </p:cNvSpPr>
          <p:nvPr>
            <p:ph idx="1"/>
          </p:nvPr>
        </p:nvSpPr>
        <p:spPr/>
        <p:txBody>
          <a:bodyPr/>
          <a:lstStyle/>
          <a:p>
            <a:r>
              <a:rPr lang="en-US" sz="2800" dirty="0"/>
              <a:t> </a:t>
            </a:r>
            <a:r>
              <a:rPr lang="en-US" sz="2800" dirty="0">
                <a:solidFill>
                  <a:srgbClr val="231F20"/>
                </a:solidFill>
                <a:effectLst/>
                <a:latin typeface="Calibri" panose="020F0502020204030204" pitchFamily="34" charset="0"/>
                <a:ea typeface="'calibri',sans-serif"/>
              </a:rPr>
              <a:t>No participant, </a:t>
            </a:r>
            <a:r>
              <a:rPr lang="en-US" sz="2800" u="sng" dirty="0">
                <a:solidFill>
                  <a:srgbClr val="FF0000"/>
                </a:solidFill>
                <a:effectLst/>
                <a:latin typeface="Calibri" panose="020F0502020204030204" pitchFamily="34" charset="0"/>
                <a:ea typeface="'calibri',sans-serif"/>
              </a:rPr>
              <a:t>team personnel</a:t>
            </a:r>
            <a:r>
              <a:rPr lang="en-US" sz="2800" dirty="0">
                <a:solidFill>
                  <a:srgbClr val="FF0000"/>
                </a:solidFill>
                <a:effectLst/>
                <a:latin typeface="Calibri" panose="020F0502020204030204" pitchFamily="34" charset="0"/>
                <a:ea typeface="'calibri',sans-serif"/>
              </a:rPr>
              <a:t> </a:t>
            </a:r>
            <a:r>
              <a:rPr lang="en-US" sz="2800" dirty="0">
                <a:solidFill>
                  <a:srgbClr val="231F20"/>
                </a:solidFill>
                <a:effectLst/>
                <a:latin typeface="Calibri" panose="020F0502020204030204" pitchFamily="34" charset="0"/>
                <a:ea typeface="'calibri',sans-serif"/>
              </a:rPr>
              <a:t>coach, administrator or </a:t>
            </a:r>
            <a:r>
              <a:rPr lang="en-US" sz="2800" u="sng" dirty="0">
                <a:solidFill>
                  <a:srgbClr val="FF0000"/>
                </a:solidFill>
                <a:effectLst/>
                <a:latin typeface="Calibri" panose="020F0502020204030204" pitchFamily="34" charset="0"/>
                <a:ea typeface="'calibri',sans-serif"/>
              </a:rPr>
              <a:t>contest</a:t>
            </a:r>
            <a:r>
              <a:rPr lang="en-US" sz="2800" dirty="0">
                <a:solidFill>
                  <a:srgbClr val="FF0000"/>
                </a:solidFill>
                <a:effectLst/>
                <a:latin typeface="Calibri" panose="020F0502020204030204" pitchFamily="34" charset="0"/>
                <a:ea typeface="'calibri',sans-serif"/>
              </a:rPr>
              <a:t> </a:t>
            </a:r>
            <a:r>
              <a:rPr lang="en-US" sz="2800" dirty="0">
                <a:solidFill>
                  <a:srgbClr val="231F20"/>
                </a:solidFill>
                <a:effectLst/>
                <a:latin typeface="Calibri" panose="020F0502020204030204" pitchFamily="34" charset="0"/>
                <a:ea typeface="'calibri',sans-serif"/>
              </a:rPr>
              <a:t>official shall use </a:t>
            </a:r>
            <a:r>
              <a:rPr lang="en-US" sz="2800" u="sng" dirty="0">
                <a:solidFill>
                  <a:srgbClr val="FF0000"/>
                </a:solidFill>
                <a:effectLst/>
                <a:latin typeface="Calibri" panose="020F0502020204030204" pitchFamily="34" charset="0"/>
                <a:ea typeface="'calibri',sans-serif"/>
              </a:rPr>
              <a:t>any form of </a:t>
            </a:r>
            <a:r>
              <a:rPr lang="en-US" sz="2800" dirty="0">
                <a:solidFill>
                  <a:srgbClr val="231F20"/>
                </a:solidFill>
                <a:effectLst/>
                <a:latin typeface="Calibri" panose="020F0502020204030204" pitchFamily="34" charset="0"/>
                <a:ea typeface="'calibri',sans-serif"/>
              </a:rPr>
              <a:t>alcohol or tobacco</a:t>
            </a:r>
            <a:r>
              <a:rPr lang="en-US" sz="2800" u="sng" dirty="0">
                <a:solidFill>
                  <a:srgbClr val="FF0000"/>
                </a:solidFill>
                <a:effectLst/>
                <a:latin typeface="Calibri" panose="020F0502020204030204" pitchFamily="34" charset="0"/>
                <a:ea typeface="'calibri',sans-serif"/>
              </a:rPr>
              <a:t> or be under the influence of (i.e. impaired by) a controlled or illicit substance(s)</a:t>
            </a:r>
            <a:r>
              <a:rPr lang="en-US" sz="2800" dirty="0">
                <a:solidFill>
                  <a:srgbClr val="231F20"/>
                </a:solidFill>
                <a:effectLst/>
                <a:latin typeface="Calibri" panose="020F0502020204030204" pitchFamily="34" charset="0"/>
                <a:ea typeface="'calibri',sans-serif"/>
              </a:rPr>
              <a:t> beginning with arrival at the competition site until departure following the completion of the contest.</a:t>
            </a:r>
            <a:br>
              <a:rPr lang="en-US" sz="2800" dirty="0">
                <a:solidFill>
                  <a:srgbClr val="231F20"/>
                </a:solidFill>
                <a:effectLst/>
                <a:latin typeface="Calibri" panose="020F0502020204030204" pitchFamily="34" charset="0"/>
                <a:ea typeface="'calibri',sans-serif"/>
              </a:rPr>
            </a:br>
            <a:endParaRPr lang="en-US" sz="2800" dirty="0"/>
          </a:p>
          <a:p>
            <a:pPr marL="0" indent="0">
              <a:buNone/>
            </a:pPr>
            <a:endParaRPr lang="en-US" dirty="0"/>
          </a:p>
        </p:txBody>
      </p:sp>
      <p:sp>
        <p:nvSpPr>
          <p:cNvPr id="4" name="Footer Placeholder 3">
            <a:extLst>
              <a:ext uri="{FF2B5EF4-FFF2-40B4-BE49-F238E27FC236}">
                <a16:creationId xmlns:a16="http://schemas.microsoft.com/office/drawing/2014/main" id="{C71B1EF9-E5D2-6127-463E-1A34BCE3FF13}"/>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05536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1518C-E0E8-ABFD-8174-11F47D5C63F8}"/>
              </a:ext>
            </a:extLst>
          </p:cNvPr>
          <p:cNvSpPr>
            <a:spLocks noGrp="1"/>
          </p:cNvSpPr>
          <p:nvPr>
            <p:ph type="title"/>
          </p:nvPr>
        </p:nvSpPr>
        <p:spPr>
          <a:xfrm>
            <a:off x="1941513" y="525463"/>
            <a:ext cx="10026650" cy="1204912"/>
          </a:xfrm>
        </p:spPr>
        <p:txBody>
          <a:bodyPr/>
          <a:lstStyle/>
          <a:p>
            <a:r>
              <a:rPr lang="en-US" dirty="0"/>
              <a:t>NFHS Authenticating Mark update</a:t>
            </a:r>
            <a:br>
              <a:rPr lang="en-US" dirty="0"/>
            </a:br>
            <a:r>
              <a:rPr lang="en-US" dirty="0"/>
              <a:t>1-19-3</a:t>
            </a:r>
          </a:p>
        </p:txBody>
      </p:sp>
      <p:sp>
        <p:nvSpPr>
          <p:cNvPr id="3" name="Content Placeholder 2">
            <a:extLst>
              <a:ext uri="{FF2B5EF4-FFF2-40B4-BE49-F238E27FC236}">
                <a16:creationId xmlns:a16="http://schemas.microsoft.com/office/drawing/2014/main" id="{5337A712-7305-0913-E8C4-68E4FF885A43}"/>
              </a:ext>
            </a:extLst>
          </p:cNvPr>
          <p:cNvSpPr>
            <a:spLocks noGrp="1"/>
          </p:cNvSpPr>
          <p:nvPr>
            <p:ph idx="1"/>
          </p:nvPr>
        </p:nvSpPr>
        <p:spPr>
          <a:xfrm>
            <a:off x="3952753" y="1989138"/>
            <a:ext cx="8015409" cy="4338637"/>
          </a:xfrm>
        </p:spPr>
        <p:txBody>
          <a:bodyPr/>
          <a:lstStyle/>
          <a:p>
            <a:pPr marL="0" indent="0">
              <a:buNone/>
            </a:pPr>
            <a:r>
              <a:rPr lang="en-US" sz="1600" b="1" dirty="0"/>
              <a:t>Specifications</a:t>
            </a:r>
          </a:p>
          <a:p>
            <a:r>
              <a:rPr lang="en-US" sz="1600" dirty="0"/>
              <a:t>Do not use the NFHS Authenticating Mark without prior written approval from the NFHS</a:t>
            </a:r>
          </a:p>
          <a:p>
            <a:r>
              <a:rPr lang="en-US" sz="1600" dirty="0"/>
              <a:t>This mark is for use of licensees only.</a:t>
            </a:r>
          </a:p>
          <a:p>
            <a:endParaRPr lang="en-US" sz="1600" dirty="0"/>
          </a:p>
          <a:p>
            <a:pPr marL="0" indent="0">
              <a:buNone/>
            </a:pPr>
            <a:r>
              <a:rPr lang="en-US" sz="1600" b="1" dirty="0"/>
              <a:t>Minimum size</a:t>
            </a:r>
          </a:p>
          <a:p>
            <a:pPr lvl="1"/>
            <a:r>
              <a:rPr lang="en-US" sz="1600" b="1" dirty="0"/>
              <a:t>Inflatable Balls - 2 ½" </a:t>
            </a:r>
            <a:r>
              <a:rPr lang="en-US" sz="1600" dirty="0"/>
              <a:t>(Basketball, Football, Soccer, Volleyball, and Water Polo)</a:t>
            </a:r>
          </a:p>
          <a:p>
            <a:pPr lvl="1"/>
            <a:r>
              <a:rPr lang="en-US" sz="1600" b="1" dirty="0"/>
              <a:t>Non-Inflatable Balls - 1 ¼" </a:t>
            </a:r>
            <a:r>
              <a:rPr lang="en-US" sz="1600" dirty="0"/>
              <a:t>(Baseball, Field Hockey, Ice Hockey Puck, Lacrosse, and Softball)</a:t>
            </a:r>
          </a:p>
          <a:p>
            <a:pPr lvl="1"/>
            <a:r>
              <a:rPr lang="en-US" sz="1600" dirty="0"/>
              <a:t>On a ball or puck, the NFHS logo may be smaller than manufacturer’s logo, but should be placed in proximity to the manufacturer’s name for easy identification. Allow enough space around the logo so it can be easily recognized as distinct and separate.</a:t>
            </a:r>
          </a:p>
          <a:p>
            <a:pPr lvl="1"/>
            <a:r>
              <a:rPr lang="en-US" sz="1600" dirty="0"/>
              <a:t>Reproduce the logo only from the vector artwork provided here or on Direct Licensing Hub. Do not copy, scan art electronically or use as a template to redraw the symbol.</a:t>
            </a:r>
          </a:p>
          <a:p>
            <a:pPr lvl="1"/>
            <a:endParaRPr lang="en-US" sz="1600" dirty="0"/>
          </a:p>
          <a:p>
            <a:pPr marL="0" indent="0">
              <a:buNone/>
            </a:pPr>
            <a:r>
              <a:rPr lang="en-US" sz="1600" b="1" dirty="0"/>
              <a:t>Note: </a:t>
            </a:r>
            <a:r>
              <a:rPr lang="en-US" sz="1600" dirty="0"/>
              <a:t>If sizing or specifications do not work well in your particular design situation, contactK12 Licensing.</a:t>
            </a:r>
          </a:p>
        </p:txBody>
      </p:sp>
      <p:sp>
        <p:nvSpPr>
          <p:cNvPr id="4" name="Footer Placeholder 3">
            <a:extLst>
              <a:ext uri="{FF2B5EF4-FFF2-40B4-BE49-F238E27FC236}">
                <a16:creationId xmlns:a16="http://schemas.microsoft.com/office/drawing/2014/main" id="{F45DBBE2-F618-6680-80A0-E6203AE8602D}"/>
              </a:ext>
            </a:extLst>
          </p:cNvPr>
          <p:cNvSpPr>
            <a:spLocks noGrp="1"/>
          </p:cNvSpPr>
          <p:nvPr>
            <p:ph type="ftr" sz="quarter" idx="11"/>
          </p:nvPr>
        </p:nvSpPr>
        <p:spPr>
          <a:xfrm>
            <a:off x="9996488" y="6524625"/>
            <a:ext cx="1992312" cy="295275"/>
          </a:xfrm>
        </p:spPr>
        <p:txBody>
          <a:bodyPr/>
          <a:lstStyle/>
          <a:p>
            <a:r>
              <a:rPr lang="en-US"/>
              <a:t>www.nfhs.org</a:t>
            </a:r>
          </a:p>
        </p:txBody>
      </p:sp>
      <p:pic>
        <p:nvPicPr>
          <p:cNvPr id="14" name="Picture 13">
            <a:extLst>
              <a:ext uri="{FF2B5EF4-FFF2-40B4-BE49-F238E27FC236}">
                <a16:creationId xmlns:a16="http://schemas.microsoft.com/office/drawing/2014/main" id="{7561FFCA-A6C1-1DA5-E9C8-C58FA43EAF4B}"/>
              </a:ext>
            </a:extLst>
          </p:cNvPr>
          <p:cNvPicPr>
            <a:picLocks noChangeAspect="1"/>
          </p:cNvPicPr>
          <p:nvPr/>
        </p:nvPicPr>
        <p:blipFill>
          <a:blip r:embed="rId2"/>
          <a:stretch>
            <a:fillRect/>
          </a:stretch>
        </p:blipFill>
        <p:spPr>
          <a:xfrm>
            <a:off x="1008158" y="4127899"/>
            <a:ext cx="1744194" cy="609255"/>
          </a:xfrm>
          <a:prstGeom prst="rect">
            <a:avLst/>
          </a:prstGeom>
        </p:spPr>
      </p:pic>
      <p:pic>
        <p:nvPicPr>
          <p:cNvPr id="15" name="Picture 14">
            <a:extLst>
              <a:ext uri="{FF2B5EF4-FFF2-40B4-BE49-F238E27FC236}">
                <a16:creationId xmlns:a16="http://schemas.microsoft.com/office/drawing/2014/main" id="{F3680235-9543-BB3C-F0FD-DC1153ED1E97}"/>
              </a:ext>
            </a:extLst>
          </p:cNvPr>
          <p:cNvPicPr>
            <a:picLocks noChangeAspect="1"/>
          </p:cNvPicPr>
          <p:nvPr/>
        </p:nvPicPr>
        <p:blipFill rotWithShape="1">
          <a:blip r:embed="rId3"/>
          <a:srcRect l="5187" t="6030" r="5430" b="12749"/>
          <a:stretch/>
        </p:blipFill>
        <p:spPr>
          <a:xfrm>
            <a:off x="1055369" y="3098401"/>
            <a:ext cx="1514480" cy="516072"/>
          </a:xfrm>
          <a:prstGeom prst="rect">
            <a:avLst/>
          </a:prstGeom>
        </p:spPr>
      </p:pic>
      <p:cxnSp>
        <p:nvCxnSpPr>
          <p:cNvPr id="21" name="Straight Connector 20">
            <a:extLst>
              <a:ext uri="{FF2B5EF4-FFF2-40B4-BE49-F238E27FC236}">
                <a16:creationId xmlns:a16="http://schemas.microsoft.com/office/drawing/2014/main" id="{8C1D9650-9846-C66A-045E-43CA2D490875}"/>
              </a:ext>
            </a:extLst>
          </p:cNvPr>
          <p:cNvCxnSpPr>
            <a:cxnSpLocks/>
          </p:cNvCxnSpPr>
          <p:nvPr/>
        </p:nvCxnSpPr>
        <p:spPr>
          <a:xfrm>
            <a:off x="989230" y="3857584"/>
            <a:ext cx="27674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Picture 22" descr="A circular black and white logo&#10;&#10;Description automatically generated">
            <a:extLst>
              <a:ext uri="{FF2B5EF4-FFF2-40B4-BE49-F238E27FC236}">
                <a16:creationId xmlns:a16="http://schemas.microsoft.com/office/drawing/2014/main" id="{ADCCFA1B-F228-8E1E-E47E-A225C5A23F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7414" y="2934151"/>
            <a:ext cx="730047" cy="703726"/>
          </a:xfrm>
          <a:prstGeom prst="rect">
            <a:avLst/>
          </a:prstGeom>
        </p:spPr>
      </p:pic>
      <p:sp>
        <p:nvSpPr>
          <p:cNvPr id="24" name="TextBox 23">
            <a:extLst>
              <a:ext uri="{FF2B5EF4-FFF2-40B4-BE49-F238E27FC236}">
                <a16:creationId xmlns:a16="http://schemas.microsoft.com/office/drawing/2014/main" id="{B25889C9-2644-3162-F46C-DC90956CE4CE}"/>
              </a:ext>
            </a:extLst>
          </p:cNvPr>
          <p:cNvSpPr txBox="1"/>
          <p:nvPr/>
        </p:nvSpPr>
        <p:spPr>
          <a:xfrm>
            <a:off x="957231" y="3857584"/>
            <a:ext cx="1744194" cy="246221"/>
          </a:xfrm>
          <a:prstGeom prst="rect">
            <a:avLst/>
          </a:prstGeom>
          <a:noFill/>
        </p:spPr>
        <p:txBody>
          <a:bodyPr wrap="square" rtlCol="0">
            <a:spAutoFit/>
          </a:bodyPr>
          <a:lstStyle/>
          <a:p>
            <a:r>
              <a:rPr lang="en-US" sz="1000" dirty="0">
                <a:latin typeface="+mn-lt"/>
              </a:rPr>
              <a:t>New Logo</a:t>
            </a:r>
          </a:p>
        </p:txBody>
      </p:sp>
      <p:sp>
        <p:nvSpPr>
          <p:cNvPr id="25" name="TextBox 24">
            <a:extLst>
              <a:ext uri="{FF2B5EF4-FFF2-40B4-BE49-F238E27FC236}">
                <a16:creationId xmlns:a16="http://schemas.microsoft.com/office/drawing/2014/main" id="{B1FBE978-5D24-F68C-EBE7-374BFF0BD955}"/>
              </a:ext>
            </a:extLst>
          </p:cNvPr>
          <p:cNvSpPr txBox="1"/>
          <p:nvPr/>
        </p:nvSpPr>
        <p:spPr>
          <a:xfrm>
            <a:off x="957231" y="3587269"/>
            <a:ext cx="1744194" cy="246221"/>
          </a:xfrm>
          <a:prstGeom prst="rect">
            <a:avLst/>
          </a:prstGeom>
          <a:noFill/>
        </p:spPr>
        <p:txBody>
          <a:bodyPr wrap="square" rtlCol="0">
            <a:spAutoFit/>
          </a:bodyPr>
          <a:lstStyle/>
          <a:p>
            <a:r>
              <a:rPr lang="en-US" sz="1000" dirty="0">
                <a:latin typeface="+mn-lt"/>
              </a:rPr>
              <a:t>Current Logos</a:t>
            </a:r>
          </a:p>
        </p:txBody>
      </p:sp>
    </p:spTree>
    <p:extLst>
      <p:ext uri="{BB962C8B-B14F-4D97-AF65-F5344CB8AC3E}">
        <p14:creationId xmlns:p14="http://schemas.microsoft.com/office/powerpoint/2010/main" val="2230361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96E335C-95B6-8831-556F-30AD98CD641E}"/>
              </a:ext>
            </a:extLst>
          </p:cNvPr>
          <p:cNvSpPr/>
          <p:nvPr/>
        </p:nvSpPr>
        <p:spPr>
          <a:xfrm>
            <a:off x="2014905" y="3954013"/>
            <a:ext cx="6788552" cy="672174"/>
          </a:xfrm>
          <a:prstGeom prst="rect">
            <a:avLst/>
          </a:prstGeom>
          <a:solidFill>
            <a:schemeClr val="bg1">
              <a:lumMod val="7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bg1">
                  <a:lumMod val="85000"/>
                </a:schemeClr>
              </a:solidFill>
            </a:endParaRPr>
          </a:p>
        </p:txBody>
      </p:sp>
      <p:grpSp>
        <p:nvGrpSpPr>
          <p:cNvPr id="8" name="Group 7">
            <a:extLst>
              <a:ext uri="{FF2B5EF4-FFF2-40B4-BE49-F238E27FC236}">
                <a16:creationId xmlns:a16="http://schemas.microsoft.com/office/drawing/2014/main" id="{16ACCAFD-25A7-86D6-67A7-573F5B806D74}"/>
              </a:ext>
            </a:extLst>
          </p:cNvPr>
          <p:cNvGrpSpPr/>
          <p:nvPr/>
        </p:nvGrpSpPr>
        <p:grpSpPr>
          <a:xfrm>
            <a:off x="1899159" y="2060296"/>
            <a:ext cx="10170798" cy="4305782"/>
            <a:chOff x="1422400" y="3369259"/>
            <a:chExt cx="12679474" cy="5295595"/>
          </a:xfrm>
        </p:grpSpPr>
        <p:pic>
          <p:nvPicPr>
            <p:cNvPr id="9" name="object 3">
              <a:extLst>
                <a:ext uri="{FF2B5EF4-FFF2-40B4-BE49-F238E27FC236}">
                  <a16:creationId xmlns:a16="http://schemas.microsoft.com/office/drawing/2014/main" id="{9C688B56-756B-C398-36F3-A8730A447AD8}"/>
                </a:ext>
              </a:extLst>
            </p:cNvPr>
            <p:cNvPicPr/>
            <p:nvPr/>
          </p:nvPicPr>
          <p:blipFill>
            <a:blip r:embed="rId2" cstate="print"/>
            <a:stretch>
              <a:fillRect/>
            </a:stretch>
          </p:blipFill>
          <p:spPr>
            <a:xfrm>
              <a:off x="1455632" y="3424428"/>
              <a:ext cx="3068424" cy="1916275"/>
            </a:xfrm>
            <a:prstGeom prst="rect">
              <a:avLst/>
            </a:prstGeom>
          </p:spPr>
        </p:pic>
        <p:pic>
          <p:nvPicPr>
            <p:cNvPr id="10" name="object 4">
              <a:extLst>
                <a:ext uri="{FF2B5EF4-FFF2-40B4-BE49-F238E27FC236}">
                  <a16:creationId xmlns:a16="http://schemas.microsoft.com/office/drawing/2014/main" id="{E3A4AA4D-BFCC-E293-A957-DAA6C74CD054}"/>
                </a:ext>
              </a:extLst>
            </p:cNvPr>
            <p:cNvPicPr/>
            <p:nvPr/>
          </p:nvPicPr>
          <p:blipFill>
            <a:blip r:embed="rId3" cstate="print"/>
            <a:stretch>
              <a:fillRect/>
            </a:stretch>
          </p:blipFill>
          <p:spPr>
            <a:xfrm>
              <a:off x="4777985" y="3510969"/>
              <a:ext cx="1904748" cy="1768458"/>
            </a:xfrm>
            <a:prstGeom prst="rect">
              <a:avLst/>
            </a:prstGeom>
          </p:spPr>
        </p:pic>
        <p:pic>
          <p:nvPicPr>
            <p:cNvPr id="11" name="object 5">
              <a:extLst>
                <a:ext uri="{FF2B5EF4-FFF2-40B4-BE49-F238E27FC236}">
                  <a16:creationId xmlns:a16="http://schemas.microsoft.com/office/drawing/2014/main" id="{378006D7-C8C8-86DE-69C0-13EFE22FEC91}"/>
                </a:ext>
              </a:extLst>
            </p:cNvPr>
            <p:cNvPicPr/>
            <p:nvPr/>
          </p:nvPicPr>
          <p:blipFill>
            <a:blip r:embed="rId4" cstate="print"/>
            <a:stretch>
              <a:fillRect/>
            </a:stretch>
          </p:blipFill>
          <p:spPr>
            <a:xfrm>
              <a:off x="6973849" y="3449216"/>
              <a:ext cx="1990843" cy="1873729"/>
            </a:xfrm>
            <a:prstGeom prst="rect">
              <a:avLst/>
            </a:prstGeom>
          </p:spPr>
        </p:pic>
        <p:pic>
          <p:nvPicPr>
            <p:cNvPr id="12" name="object 6">
              <a:extLst>
                <a:ext uri="{FF2B5EF4-FFF2-40B4-BE49-F238E27FC236}">
                  <a16:creationId xmlns:a16="http://schemas.microsoft.com/office/drawing/2014/main" id="{8F6ADE87-B93E-2164-D8F3-6BEA6693130D}"/>
                </a:ext>
              </a:extLst>
            </p:cNvPr>
            <p:cNvPicPr/>
            <p:nvPr/>
          </p:nvPicPr>
          <p:blipFill>
            <a:blip r:embed="rId5" cstate="print"/>
            <a:stretch>
              <a:fillRect/>
            </a:stretch>
          </p:blipFill>
          <p:spPr>
            <a:xfrm>
              <a:off x="9642809" y="3429177"/>
              <a:ext cx="2194922" cy="1939690"/>
            </a:xfrm>
            <a:prstGeom prst="rect">
              <a:avLst/>
            </a:prstGeom>
          </p:spPr>
        </p:pic>
        <p:pic>
          <p:nvPicPr>
            <p:cNvPr id="13" name="object 7">
              <a:extLst>
                <a:ext uri="{FF2B5EF4-FFF2-40B4-BE49-F238E27FC236}">
                  <a16:creationId xmlns:a16="http://schemas.microsoft.com/office/drawing/2014/main" id="{C447F2E1-3EE9-9AC4-6D82-3E8D04CEC5AE}"/>
                </a:ext>
              </a:extLst>
            </p:cNvPr>
            <p:cNvPicPr/>
            <p:nvPr/>
          </p:nvPicPr>
          <p:blipFill>
            <a:blip r:embed="rId6" cstate="print"/>
            <a:stretch>
              <a:fillRect/>
            </a:stretch>
          </p:blipFill>
          <p:spPr>
            <a:xfrm>
              <a:off x="11970400" y="3369259"/>
              <a:ext cx="2131474" cy="1971294"/>
            </a:xfrm>
            <a:prstGeom prst="rect">
              <a:avLst/>
            </a:prstGeom>
          </p:spPr>
        </p:pic>
        <p:pic>
          <p:nvPicPr>
            <p:cNvPr id="14" name="object 8">
              <a:extLst>
                <a:ext uri="{FF2B5EF4-FFF2-40B4-BE49-F238E27FC236}">
                  <a16:creationId xmlns:a16="http://schemas.microsoft.com/office/drawing/2014/main" id="{8CCC7D80-B050-0BD7-264C-8B7CEAF6A197}"/>
                </a:ext>
              </a:extLst>
            </p:cNvPr>
            <p:cNvPicPr/>
            <p:nvPr/>
          </p:nvPicPr>
          <p:blipFill>
            <a:blip r:embed="rId7" cstate="print"/>
            <a:stretch>
              <a:fillRect/>
            </a:stretch>
          </p:blipFill>
          <p:spPr>
            <a:xfrm>
              <a:off x="1422400" y="6731241"/>
              <a:ext cx="2542908" cy="1933613"/>
            </a:xfrm>
            <a:prstGeom prst="rect">
              <a:avLst/>
            </a:prstGeom>
          </p:spPr>
        </p:pic>
        <p:pic>
          <p:nvPicPr>
            <p:cNvPr id="15" name="object 9">
              <a:extLst>
                <a:ext uri="{FF2B5EF4-FFF2-40B4-BE49-F238E27FC236}">
                  <a16:creationId xmlns:a16="http://schemas.microsoft.com/office/drawing/2014/main" id="{ED9837B6-5314-7873-9608-C4D0AD9B65E6}"/>
                </a:ext>
              </a:extLst>
            </p:cNvPr>
            <p:cNvPicPr/>
            <p:nvPr/>
          </p:nvPicPr>
          <p:blipFill>
            <a:blip r:embed="rId8" cstate="print"/>
            <a:stretch>
              <a:fillRect/>
            </a:stretch>
          </p:blipFill>
          <p:spPr>
            <a:xfrm>
              <a:off x="4293646" y="6921208"/>
              <a:ext cx="2050446" cy="1655730"/>
            </a:xfrm>
            <a:prstGeom prst="rect">
              <a:avLst/>
            </a:prstGeom>
          </p:spPr>
        </p:pic>
        <p:pic>
          <p:nvPicPr>
            <p:cNvPr id="16" name="object 10">
              <a:extLst>
                <a:ext uri="{FF2B5EF4-FFF2-40B4-BE49-F238E27FC236}">
                  <a16:creationId xmlns:a16="http://schemas.microsoft.com/office/drawing/2014/main" id="{E91C69D0-D24F-6180-F926-A0861083B609}"/>
                </a:ext>
              </a:extLst>
            </p:cNvPr>
            <p:cNvPicPr/>
            <p:nvPr/>
          </p:nvPicPr>
          <p:blipFill>
            <a:blip r:embed="rId9" cstate="print"/>
            <a:stretch>
              <a:fillRect/>
            </a:stretch>
          </p:blipFill>
          <p:spPr>
            <a:xfrm>
              <a:off x="6742090" y="7081591"/>
              <a:ext cx="1916452" cy="1536508"/>
            </a:xfrm>
            <a:prstGeom prst="rect">
              <a:avLst/>
            </a:prstGeom>
          </p:spPr>
        </p:pic>
        <p:pic>
          <p:nvPicPr>
            <p:cNvPr id="17" name="object 11">
              <a:extLst>
                <a:ext uri="{FF2B5EF4-FFF2-40B4-BE49-F238E27FC236}">
                  <a16:creationId xmlns:a16="http://schemas.microsoft.com/office/drawing/2014/main" id="{270B98DB-2382-81CD-2B74-851E5BE4136A}"/>
                </a:ext>
              </a:extLst>
            </p:cNvPr>
            <p:cNvPicPr/>
            <p:nvPr/>
          </p:nvPicPr>
          <p:blipFill>
            <a:blip r:embed="rId10" cstate="print"/>
            <a:stretch>
              <a:fillRect/>
            </a:stretch>
          </p:blipFill>
          <p:spPr>
            <a:xfrm>
              <a:off x="8851915" y="7088256"/>
              <a:ext cx="1817671" cy="1469603"/>
            </a:xfrm>
            <a:prstGeom prst="rect">
              <a:avLst/>
            </a:prstGeom>
          </p:spPr>
        </p:pic>
        <p:pic>
          <p:nvPicPr>
            <p:cNvPr id="18" name="object 12">
              <a:extLst>
                <a:ext uri="{FF2B5EF4-FFF2-40B4-BE49-F238E27FC236}">
                  <a16:creationId xmlns:a16="http://schemas.microsoft.com/office/drawing/2014/main" id="{F283D133-AFF3-347B-DFD0-51B347A1DA12}"/>
                </a:ext>
              </a:extLst>
            </p:cNvPr>
            <p:cNvPicPr/>
            <p:nvPr/>
          </p:nvPicPr>
          <p:blipFill>
            <a:blip r:embed="rId11" cstate="print"/>
            <a:stretch>
              <a:fillRect/>
            </a:stretch>
          </p:blipFill>
          <p:spPr>
            <a:xfrm>
              <a:off x="10819451" y="5702808"/>
              <a:ext cx="2285930" cy="2884986"/>
            </a:xfrm>
            <a:prstGeom prst="rect">
              <a:avLst/>
            </a:prstGeom>
          </p:spPr>
        </p:pic>
      </p:grpSp>
      <p:sp>
        <p:nvSpPr>
          <p:cNvPr id="2" name="Title 1">
            <a:extLst>
              <a:ext uri="{FF2B5EF4-FFF2-40B4-BE49-F238E27FC236}">
                <a16:creationId xmlns:a16="http://schemas.microsoft.com/office/drawing/2014/main" id="{B8EB3D60-370D-C745-1308-E7275700260D}"/>
              </a:ext>
            </a:extLst>
          </p:cNvPr>
          <p:cNvSpPr>
            <a:spLocks noGrp="1"/>
          </p:cNvSpPr>
          <p:nvPr>
            <p:ph type="title"/>
          </p:nvPr>
        </p:nvSpPr>
        <p:spPr/>
        <p:txBody>
          <a:bodyPr/>
          <a:lstStyle/>
          <a:p>
            <a:r>
              <a:rPr lang="en-US" dirty="0"/>
              <a:t>NFHS Authenticating Mark update</a:t>
            </a:r>
          </a:p>
        </p:txBody>
      </p:sp>
      <p:sp>
        <p:nvSpPr>
          <p:cNvPr id="4" name="Footer Placeholder 3">
            <a:extLst>
              <a:ext uri="{FF2B5EF4-FFF2-40B4-BE49-F238E27FC236}">
                <a16:creationId xmlns:a16="http://schemas.microsoft.com/office/drawing/2014/main" id="{DA31ED7A-E829-A784-6E0F-0F3D5307D7D8}"/>
              </a:ext>
            </a:extLst>
          </p:cNvPr>
          <p:cNvSpPr>
            <a:spLocks noGrp="1"/>
          </p:cNvSpPr>
          <p:nvPr>
            <p:ph type="ftr" sz="quarter" idx="11"/>
          </p:nvPr>
        </p:nvSpPr>
        <p:spPr/>
        <p:txBody>
          <a:bodyPr/>
          <a:lstStyle/>
          <a:p>
            <a:pPr>
              <a:defRPr/>
            </a:pPr>
            <a:r>
              <a:rPr lang="en-US"/>
              <a:t>www.nfhs.org</a:t>
            </a:r>
          </a:p>
        </p:txBody>
      </p:sp>
      <p:sp>
        <p:nvSpPr>
          <p:cNvPr id="19" name="TextBox 18">
            <a:extLst>
              <a:ext uri="{FF2B5EF4-FFF2-40B4-BE49-F238E27FC236}">
                <a16:creationId xmlns:a16="http://schemas.microsoft.com/office/drawing/2014/main" id="{DDBAC477-CCFB-BFB6-3358-477656319D63}"/>
              </a:ext>
            </a:extLst>
          </p:cNvPr>
          <p:cNvSpPr txBox="1"/>
          <p:nvPr/>
        </p:nvSpPr>
        <p:spPr>
          <a:xfrm>
            <a:off x="2014905" y="4024983"/>
            <a:ext cx="5375131" cy="584775"/>
          </a:xfrm>
          <a:prstGeom prst="rect">
            <a:avLst/>
          </a:prstGeom>
          <a:noFill/>
        </p:spPr>
        <p:txBody>
          <a:bodyPr wrap="square" rtlCol="0">
            <a:spAutoFit/>
          </a:bodyPr>
          <a:lstStyle/>
          <a:p>
            <a:r>
              <a:rPr lang="en-US" sz="2400" b="0" i="0" u="none" strike="noStrike" baseline="30000" dirty="0">
                <a:solidFill>
                  <a:srgbClr val="000000"/>
                </a:solidFill>
                <a:latin typeface="+mn-lt"/>
              </a:rPr>
              <a:t>A current list of NFHS authenticated products can be found at </a:t>
            </a:r>
            <a:r>
              <a:rPr lang="en-US" sz="2400" b="1" i="1" u="none" strike="noStrike" baseline="30000" dirty="0">
                <a:solidFill>
                  <a:srgbClr val="000000"/>
                </a:solidFill>
                <a:latin typeface="+mn-lt"/>
              </a:rPr>
              <a:t>www.nfhs.org</a:t>
            </a:r>
            <a:r>
              <a:rPr lang="en-US" sz="2400" b="0" i="0" u="none" strike="noStrike" baseline="30000" dirty="0">
                <a:solidFill>
                  <a:srgbClr val="000000"/>
                </a:solidFill>
                <a:latin typeface="+mn-lt"/>
              </a:rPr>
              <a:t>, Resources, Authenticating Mark.</a:t>
            </a:r>
          </a:p>
        </p:txBody>
      </p:sp>
    </p:spTree>
    <p:extLst>
      <p:ext uri="{BB962C8B-B14F-4D97-AF65-F5344CB8AC3E}">
        <p14:creationId xmlns:p14="http://schemas.microsoft.com/office/powerpoint/2010/main" val="2728165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CEB0-B7A2-437B-6867-7C9213E4EBAE}"/>
              </a:ext>
            </a:extLst>
          </p:cNvPr>
          <p:cNvSpPr>
            <a:spLocks noGrp="1"/>
          </p:cNvSpPr>
          <p:nvPr>
            <p:ph type="title"/>
          </p:nvPr>
        </p:nvSpPr>
        <p:spPr/>
        <p:txBody>
          <a:bodyPr/>
          <a:lstStyle/>
          <a:p>
            <a:r>
              <a:rPr lang="en-US" dirty="0"/>
              <a:t>Water polo</a:t>
            </a:r>
          </a:p>
        </p:txBody>
      </p:sp>
      <p:grpSp>
        <p:nvGrpSpPr>
          <p:cNvPr id="28" name="Group 27">
            <a:extLst>
              <a:ext uri="{FF2B5EF4-FFF2-40B4-BE49-F238E27FC236}">
                <a16:creationId xmlns:a16="http://schemas.microsoft.com/office/drawing/2014/main" id="{DB9CF21C-1BAC-1FC9-AAF2-65692847B8F5}"/>
              </a:ext>
            </a:extLst>
          </p:cNvPr>
          <p:cNvGrpSpPr/>
          <p:nvPr/>
        </p:nvGrpSpPr>
        <p:grpSpPr>
          <a:xfrm>
            <a:off x="1941513" y="2070779"/>
            <a:ext cx="9813724" cy="3932050"/>
            <a:chOff x="1553289" y="2657330"/>
            <a:chExt cx="11904274" cy="4769669"/>
          </a:xfrm>
        </p:grpSpPr>
        <p:pic>
          <p:nvPicPr>
            <p:cNvPr id="29" name="object 2"/>
            <p:cNvPicPr/>
            <p:nvPr/>
          </p:nvPicPr>
          <p:blipFill>
            <a:blip r:embed="rId2" cstate="print"/>
            <a:stretch>
              <a:fillRect/>
            </a:stretch>
          </p:blipFill>
          <p:spPr>
            <a:xfrm>
              <a:off x="2007495" y="2686522"/>
              <a:ext cx="4342211" cy="4342211"/>
            </a:xfrm>
            <a:prstGeom prst="rect">
              <a:avLst/>
            </a:prstGeom>
          </p:spPr>
        </p:pic>
        <p:pic>
          <p:nvPicPr>
            <p:cNvPr id="30" name="object 3"/>
            <p:cNvPicPr/>
            <p:nvPr/>
          </p:nvPicPr>
          <p:blipFill>
            <a:blip r:embed="rId2" cstate="print"/>
            <a:stretch>
              <a:fillRect/>
            </a:stretch>
          </p:blipFill>
          <p:spPr>
            <a:xfrm>
              <a:off x="7918958" y="2657330"/>
              <a:ext cx="4342210" cy="4342210"/>
            </a:xfrm>
            <a:prstGeom prst="rect">
              <a:avLst/>
            </a:prstGeom>
          </p:spPr>
        </p:pic>
        <p:sp>
          <p:nvSpPr>
            <p:cNvPr id="31" name="object 4"/>
            <p:cNvSpPr txBox="1"/>
            <p:nvPr/>
          </p:nvSpPr>
          <p:spPr>
            <a:xfrm>
              <a:off x="5865757" y="7099843"/>
              <a:ext cx="1935745" cy="280005"/>
            </a:xfrm>
            <a:prstGeom prst="rect">
              <a:avLst/>
            </a:prstGeom>
          </p:spPr>
          <p:txBody>
            <a:bodyPr vert="horz" wrap="square" lIns="0" tIns="15240" rIns="0" bIns="0" rtlCol="0">
              <a:spAutoFit/>
            </a:bodyPr>
            <a:lstStyle/>
            <a:p>
              <a:pPr marL="12700">
                <a:lnSpc>
                  <a:spcPct val="100000"/>
                </a:lnSpc>
                <a:spcBef>
                  <a:spcPts val="120"/>
                </a:spcBef>
              </a:pPr>
              <a:r>
                <a:rPr sz="1400" spc="-35" dirty="0">
                  <a:solidFill>
                    <a:srgbClr val="231F20"/>
                  </a:solidFill>
                  <a:latin typeface="+mn-lt"/>
                  <a:cs typeface="Trebuchet MS"/>
                </a:rPr>
                <a:t>circumference</a:t>
              </a:r>
              <a:r>
                <a:rPr sz="1400" spc="-25" dirty="0">
                  <a:solidFill>
                    <a:srgbClr val="231F20"/>
                  </a:solidFill>
                  <a:latin typeface="+mn-lt"/>
                  <a:cs typeface="Trebuchet MS"/>
                </a:rPr>
                <a:t> </a:t>
              </a:r>
              <a:r>
                <a:rPr sz="1400" spc="65" dirty="0">
                  <a:solidFill>
                    <a:srgbClr val="231F20"/>
                  </a:solidFill>
                  <a:latin typeface="+mn-lt"/>
                  <a:cs typeface="Trebuchet MS"/>
                </a:rPr>
                <a:t>=</a:t>
              </a:r>
              <a:r>
                <a:rPr sz="1400" spc="-20" dirty="0">
                  <a:solidFill>
                    <a:srgbClr val="231F20"/>
                  </a:solidFill>
                  <a:latin typeface="+mn-lt"/>
                  <a:cs typeface="Trebuchet MS"/>
                </a:rPr>
                <a:t> </a:t>
              </a:r>
              <a:r>
                <a:rPr sz="1400" spc="-40" dirty="0">
                  <a:solidFill>
                    <a:srgbClr val="231F20"/>
                  </a:solidFill>
                  <a:latin typeface="+mn-lt"/>
                  <a:cs typeface="Trebuchet MS"/>
                </a:rPr>
                <a:t>27.5”</a:t>
              </a:r>
              <a:endParaRPr sz="1400" dirty="0">
                <a:latin typeface="+mn-lt"/>
                <a:cs typeface="Trebuchet MS"/>
              </a:endParaRPr>
            </a:p>
          </p:txBody>
        </p:sp>
        <p:sp>
          <p:nvSpPr>
            <p:cNvPr id="32" name="object 5"/>
            <p:cNvSpPr/>
            <p:nvPr/>
          </p:nvSpPr>
          <p:spPr>
            <a:xfrm>
              <a:off x="4482613" y="5231796"/>
              <a:ext cx="2188210" cy="2188210"/>
            </a:xfrm>
            <a:custGeom>
              <a:avLst/>
              <a:gdLst/>
              <a:ahLst/>
              <a:cxnLst/>
              <a:rect l="l" t="t" r="r" b="b"/>
              <a:pathLst>
                <a:path w="2188209" h="2188209">
                  <a:moveTo>
                    <a:pt x="2187587" y="0"/>
                  </a:moveTo>
                  <a:lnTo>
                    <a:pt x="2187067" y="48203"/>
                  </a:lnTo>
                  <a:lnTo>
                    <a:pt x="2185512" y="96151"/>
                  </a:lnTo>
                  <a:lnTo>
                    <a:pt x="2182934" y="143835"/>
                  </a:lnTo>
                  <a:lnTo>
                    <a:pt x="2179343" y="191242"/>
                  </a:lnTo>
                  <a:lnTo>
                    <a:pt x="2174751" y="238362"/>
                  </a:lnTo>
                  <a:lnTo>
                    <a:pt x="2169167" y="285185"/>
                  </a:lnTo>
                  <a:lnTo>
                    <a:pt x="2162602" y="331700"/>
                  </a:lnTo>
                  <a:lnTo>
                    <a:pt x="2155067" y="377896"/>
                  </a:lnTo>
                  <a:lnTo>
                    <a:pt x="2146573" y="423763"/>
                  </a:lnTo>
                  <a:lnTo>
                    <a:pt x="2137131" y="469290"/>
                  </a:lnTo>
                  <a:lnTo>
                    <a:pt x="2126750" y="514466"/>
                  </a:lnTo>
                  <a:lnTo>
                    <a:pt x="2115442" y="559280"/>
                  </a:lnTo>
                  <a:lnTo>
                    <a:pt x="2103218" y="603723"/>
                  </a:lnTo>
                  <a:lnTo>
                    <a:pt x="2090087" y="647782"/>
                  </a:lnTo>
                  <a:lnTo>
                    <a:pt x="2076062" y="691448"/>
                  </a:lnTo>
                  <a:lnTo>
                    <a:pt x="2061152" y="734710"/>
                  </a:lnTo>
                  <a:lnTo>
                    <a:pt x="2045368" y="777557"/>
                  </a:lnTo>
                  <a:lnTo>
                    <a:pt x="2028720" y="819979"/>
                  </a:lnTo>
                  <a:lnTo>
                    <a:pt x="2011220" y="861964"/>
                  </a:lnTo>
                  <a:lnTo>
                    <a:pt x="1992879" y="903503"/>
                  </a:lnTo>
                  <a:lnTo>
                    <a:pt x="1973706" y="944584"/>
                  </a:lnTo>
                  <a:lnTo>
                    <a:pt x="1953712" y="985197"/>
                  </a:lnTo>
                  <a:lnTo>
                    <a:pt x="1932909" y="1025331"/>
                  </a:lnTo>
                  <a:lnTo>
                    <a:pt x="1911307" y="1064975"/>
                  </a:lnTo>
                  <a:lnTo>
                    <a:pt x="1888916" y="1104119"/>
                  </a:lnTo>
                  <a:lnTo>
                    <a:pt x="1865747" y="1142752"/>
                  </a:lnTo>
                  <a:lnTo>
                    <a:pt x="1841811" y="1180864"/>
                  </a:lnTo>
                  <a:lnTo>
                    <a:pt x="1817119" y="1218443"/>
                  </a:lnTo>
                  <a:lnTo>
                    <a:pt x="1791681" y="1255480"/>
                  </a:lnTo>
                  <a:lnTo>
                    <a:pt x="1765507" y="1291963"/>
                  </a:lnTo>
                  <a:lnTo>
                    <a:pt x="1738610" y="1327881"/>
                  </a:lnTo>
                  <a:lnTo>
                    <a:pt x="1710998" y="1363225"/>
                  </a:lnTo>
                  <a:lnTo>
                    <a:pt x="1682684" y="1397983"/>
                  </a:lnTo>
                  <a:lnTo>
                    <a:pt x="1653677" y="1432144"/>
                  </a:lnTo>
                  <a:lnTo>
                    <a:pt x="1623989" y="1465699"/>
                  </a:lnTo>
                  <a:lnTo>
                    <a:pt x="1593629" y="1498636"/>
                  </a:lnTo>
                  <a:lnTo>
                    <a:pt x="1562609" y="1530944"/>
                  </a:lnTo>
                  <a:lnTo>
                    <a:pt x="1530939" y="1562614"/>
                  </a:lnTo>
                  <a:lnTo>
                    <a:pt x="1498631" y="1593634"/>
                  </a:lnTo>
                  <a:lnTo>
                    <a:pt x="1465694" y="1623993"/>
                  </a:lnTo>
                  <a:lnTo>
                    <a:pt x="1432139" y="1653681"/>
                  </a:lnTo>
                  <a:lnTo>
                    <a:pt x="1397977" y="1682688"/>
                  </a:lnTo>
                  <a:lnTo>
                    <a:pt x="1363219" y="1711002"/>
                  </a:lnTo>
                  <a:lnTo>
                    <a:pt x="1327876" y="1738614"/>
                  </a:lnTo>
                  <a:lnTo>
                    <a:pt x="1291957" y="1765511"/>
                  </a:lnTo>
                  <a:lnTo>
                    <a:pt x="1255474" y="1791684"/>
                  </a:lnTo>
                  <a:lnTo>
                    <a:pt x="1218438" y="1817122"/>
                  </a:lnTo>
                  <a:lnTo>
                    <a:pt x="1180858" y="1841814"/>
                  </a:lnTo>
                  <a:lnTo>
                    <a:pt x="1142747" y="1865750"/>
                  </a:lnTo>
                  <a:lnTo>
                    <a:pt x="1104114" y="1888918"/>
                  </a:lnTo>
                  <a:lnTo>
                    <a:pt x="1064969" y="1911309"/>
                  </a:lnTo>
                  <a:lnTo>
                    <a:pt x="1025325" y="1932911"/>
                  </a:lnTo>
                  <a:lnTo>
                    <a:pt x="985191" y="1953715"/>
                  </a:lnTo>
                  <a:lnTo>
                    <a:pt x="944578" y="1973708"/>
                  </a:lnTo>
                  <a:lnTo>
                    <a:pt x="903497" y="1992881"/>
                  </a:lnTo>
                  <a:lnTo>
                    <a:pt x="861959" y="2011222"/>
                  </a:lnTo>
                  <a:lnTo>
                    <a:pt x="819974" y="2028722"/>
                  </a:lnTo>
                  <a:lnTo>
                    <a:pt x="777552" y="2045369"/>
                  </a:lnTo>
                  <a:lnTo>
                    <a:pt x="734705" y="2061153"/>
                  </a:lnTo>
                  <a:lnTo>
                    <a:pt x="691443" y="2076063"/>
                  </a:lnTo>
                  <a:lnTo>
                    <a:pt x="647778" y="2090088"/>
                  </a:lnTo>
                  <a:lnTo>
                    <a:pt x="603718" y="2103219"/>
                  </a:lnTo>
                  <a:lnTo>
                    <a:pt x="559276" y="2115443"/>
                  </a:lnTo>
                  <a:lnTo>
                    <a:pt x="514462" y="2126751"/>
                  </a:lnTo>
                  <a:lnTo>
                    <a:pt x="469286" y="2137131"/>
                  </a:lnTo>
                  <a:lnTo>
                    <a:pt x="423760" y="2146574"/>
                  </a:lnTo>
                  <a:lnTo>
                    <a:pt x="377893" y="2155068"/>
                  </a:lnTo>
                  <a:lnTo>
                    <a:pt x="331697" y="2162602"/>
                  </a:lnTo>
                  <a:lnTo>
                    <a:pt x="285183" y="2169167"/>
                  </a:lnTo>
                  <a:lnTo>
                    <a:pt x="238360" y="2174751"/>
                  </a:lnTo>
                  <a:lnTo>
                    <a:pt x="191240" y="2179343"/>
                  </a:lnTo>
                  <a:lnTo>
                    <a:pt x="143833" y="2182934"/>
                  </a:lnTo>
                  <a:lnTo>
                    <a:pt x="96150" y="2185512"/>
                  </a:lnTo>
                  <a:lnTo>
                    <a:pt x="48202" y="2187067"/>
                  </a:lnTo>
                  <a:lnTo>
                    <a:pt x="0" y="2187587"/>
                  </a:lnTo>
                </a:path>
              </a:pathLst>
            </a:custGeom>
            <a:ln w="6362">
              <a:solidFill>
                <a:srgbClr val="231F20"/>
              </a:solidFill>
            </a:ln>
          </p:spPr>
          <p:txBody>
            <a:bodyPr wrap="square" lIns="0" tIns="0" rIns="0" bIns="0" rtlCol="0"/>
            <a:lstStyle/>
            <a:p>
              <a:endParaRPr/>
            </a:p>
          </p:txBody>
        </p:sp>
        <p:sp>
          <p:nvSpPr>
            <p:cNvPr id="33" name="object 6"/>
            <p:cNvSpPr txBox="1"/>
            <p:nvPr/>
          </p:nvSpPr>
          <p:spPr>
            <a:xfrm>
              <a:off x="11486705" y="7146994"/>
              <a:ext cx="1970858" cy="280005"/>
            </a:xfrm>
            <a:prstGeom prst="rect">
              <a:avLst/>
            </a:prstGeom>
          </p:spPr>
          <p:txBody>
            <a:bodyPr vert="horz" wrap="square" lIns="0" tIns="15240" rIns="0" bIns="0" rtlCol="0">
              <a:spAutoFit/>
            </a:bodyPr>
            <a:lstStyle/>
            <a:p>
              <a:pPr marL="12700">
                <a:lnSpc>
                  <a:spcPct val="100000"/>
                </a:lnSpc>
                <a:spcBef>
                  <a:spcPts val="120"/>
                </a:spcBef>
              </a:pPr>
              <a:r>
                <a:rPr sz="1400" spc="-35" dirty="0">
                  <a:solidFill>
                    <a:srgbClr val="231F20"/>
                  </a:solidFill>
                  <a:latin typeface="+mn-lt"/>
                  <a:cs typeface="Trebuchet MS"/>
                </a:rPr>
                <a:t>circumference</a:t>
              </a:r>
              <a:r>
                <a:rPr sz="1400" spc="-25" dirty="0">
                  <a:solidFill>
                    <a:srgbClr val="231F20"/>
                  </a:solidFill>
                  <a:latin typeface="+mn-lt"/>
                  <a:cs typeface="Trebuchet MS"/>
                </a:rPr>
                <a:t> </a:t>
              </a:r>
              <a:r>
                <a:rPr sz="1400" spc="65" dirty="0">
                  <a:solidFill>
                    <a:srgbClr val="231F20"/>
                  </a:solidFill>
                  <a:latin typeface="+mn-lt"/>
                  <a:cs typeface="Trebuchet MS"/>
                </a:rPr>
                <a:t>=</a:t>
              </a:r>
              <a:r>
                <a:rPr sz="1400" spc="-20" dirty="0">
                  <a:solidFill>
                    <a:srgbClr val="231F20"/>
                  </a:solidFill>
                  <a:latin typeface="+mn-lt"/>
                  <a:cs typeface="Trebuchet MS"/>
                </a:rPr>
                <a:t> </a:t>
              </a:r>
              <a:r>
                <a:rPr sz="1400" spc="-40" dirty="0">
                  <a:solidFill>
                    <a:srgbClr val="231F20"/>
                  </a:solidFill>
                  <a:latin typeface="+mn-lt"/>
                  <a:cs typeface="Trebuchet MS"/>
                </a:rPr>
                <a:t>27.5”</a:t>
              </a:r>
              <a:endParaRPr sz="1400" dirty="0">
                <a:latin typeface="+mn-lt"/>
                <a:cs typeface="Trebuchet MS"/>
              </a:endParaRPr>
            </a:p>
          </p:txBody>
        </p:sp>
        <p:grpSp>
          <p:nvGrpSpPr>
            <p:cNvPr id="34" name="object 7"/>
            <p:cNvGrpSpPr/>
            <p:nvPr/>
          </p:nvGrpSpPr>
          <p:grpSpPr>
            <a:xfrm>
              <a:off x="9510309" y="4609972"/>
              <a:ext cx="3070504" cy="2810033"/>
              <a:chOff x="9510309" y="4609972"/>
              <a:chExt cx="3070504" cy="2810033"/>
            </a:xfrm>
          </p:grpSpPr>
          <p:sp>
            <p:nvSpPr>
              <p:cNvPr id="45" name="object 8"/>
              <p:cNvSpPr/>
              <p:nvPr/>
            </p:nvSpPr>
            <p:spPr>
              <a:xfrm>
                <a:off x="10392603" y="5231796"/>
                <a:ext cx="2188210" cy="2188209"/>
              </a:xfrm>
              <a:custGeom>
                <a:avLst/>
                <a:gdLst/>
                <a:ahLst/>
                <a:cxnLst/>
                <a:rect l="l" t="t" r="r" b="b"/>
                <a:pathLst>
                  <a:path w="2188209" h="2188209">
                    <a:moveTo>
                      <a:pt x="2187587" y="0"/>
                    </a:moveTo>
                    <a:lnTo>
                      <a:pt x="2187067" y="48203"/>
                    </a:lnTo>
                    <a:lnTo>
                      <a:pt x="2185512" y="96151"/>
                    </a:lnTo>
                    <a:lnTo>
                      <a:pt x="2182934" y="143835"/>
                    </a:lnTo>
                    <a:lnTo>
                      <a:pt x="2179343" y="191242"/>
                    </a:lnTo>
                    <a:lnTo>
                      <a:pt x="2174751" y="238362"/>
                    </a:lnTo>
                    <a:lnTo>
                      <a:pt x="2169167" y="285185"/>
                    </a:lnTo>
                    <a:lnTo>
                      <a:pt x="2162602" y="331700"/>
                    </a:lnTo>
                    <a:lnTo>
                      <a:pt x="2155067" y="377896"/>
                    </a:lnTo>
                    <a:lnTo>
                      <a:pt x="2146573" y="423763"/>
                    </a:lnTo>
                    <a:lnTo>
                      <a:pt x="2137131" y="469290"/>
                    </a:lnTo>
                    <a:lnTo>
                      <a:pt x="2126750" y="514466"/>
                    </a:lnTo>
                    <a:lnTo>
                      <a:pt x="2115442" y="559280"/>
                    </a:lnTo>
                    <a:lnTo>
                      <a:pt x="2103218" y="603723"/>
                    </a:lnTo>
                    <a:lnTo>
                      <a:pt x="2090087" y="647782"/>
                    </a:lnTo>
                    <a:lnTo>
                      <a:pt x="2076062" y="691448"/>
                    </a:lnTo>
                    <a:lnTo>
                      <a:pt x="2061152" y="734710"/>
                    </a:lnTo>
                    <a:lnTo>
                      <a:pt x="2045368" y="777557"/>
                    </a:lnTo>
                    <a:lnTo>
                      <a:pt x="2028720" y="819979"/>
                    </a:lnTo>
                    <a:lnTo>
                      <a:pt x="2011220" y="861964"/>
                    </a:lnTo>
                    <a:lnTo>
                      <a:pt x="1992879" y="903503"/>
                    </a:lnTo>
                    <a:lnTo>
                      <a:pt x="1973706" y="944584"/>
                    </a:lnTo>
                    <a:lnTo>
                      <a:pt x="1953712" y="985197"/>
                    </a:lnTo>
                    <a:lnTo>
                      <a:pt x="1932909" y="1025331"/>
                    </a:lnTo>
                    <a:lnTo>
                      <a:pt x="1911307" y="1064975"/>
                    </a:lnTo>
                    <a:lnTo>
                      <a:pt x="1888916" y="1104119"/>
                    </a:lnTo>
                    <a:lnTo>
                      <a:pt x="1865747" y="1142752"/>
                    </a:lnTo>
                    <a:lnTo>
                      <a:pt x="1841811" y="1180864"/>
                    </a:lnTo>
                    <a:lnTo>
                      <a:pt x="1817119" y="1218443"/>
                    </a:lnTo>
                    <a:lnTo>
                      <a:pt x="1791681" y="1255480"/>
                    </a:lnTo>
                    <a:lnTo>
                      <a:pt x="1765507" y="1291963"/>
                    </a:lnTo>
                    <a:lnTo>
                      <a:pt x="1738610" y="1327881"/>
                    </a:lnTo>
                    <a:lnTo>
                      <a:pt x="1710998" y="1363225"/>
                    </a:lnTo>
                    <a:lnTo>
                      <a:pt x="1682684" y="1397983"/>
                    </a:lnTo>
                    <a:lnTo>
                      <a:pt x="1653677" y="1432144"/>
                    </a:lnTo>
                    <a:lnTo>
                      <a:pt x="1623989" y="1465699"/>
                    </a:lnTo>
                    <a:lnTo>
                      <a:pt x="1593629" y="1498636"/>
                    </a:lnTo>
                    <a:lnTo>
                      <a:pt x="1562609" y="1530944"/>
                    </a:lnTo>
                    <a:lnTo>
                      <a:pt x="1530939" y="1562614"/>
                    </a:lnTo>
                    <a:lnTo>
                      <a:pt x="1498631" y="1593634"/>
                    </a:lnTo>
                    <a:lnTo>
                      <a:pt x="1465694" y="1623993"/>
                    </a:lnTo>
                    <a:lnTo>
                      <a:pt x="1432139" y="1653681"/>
                    </a:lnTo>
                    <a:lnTo>
                      <a:pt x="1397977" y="1682688"/>
                    </a:lnTo>
                    <a:lnTo>
                      <a:pt x="1363219" y="1711002"/>
                    </a:lnTo>
                    <a:lnTo>
                      <a:pt x="1327876" y="1738614"/>
                    </a:lnTo>
                    <a:lnTo>
                      <a:pt x="1291957" y="1765511"/>
                    </a:lnTo>
                    <a:lnTo>
                      <a:pt x="1255474" y="1791684"/>
                    </a:lnTo>
                    <a:lnTo>
                      <a:pt x="1218438" y="1817122"/>
                    </a:lnTo>
                    <a:lnTo>
                      <a:pt x="1180858" y="1841814"/>
                    </a:lnTo>
                    <a:lnTo>
                      <a:pt x="1142747" y="1865750"/>
                    </a:lnTo>
                    <a:lnTo>
                      <a:pt x="1104114" y="1888918"/>
                    </a:lnTo>
                    <a:lnTo>
                      <a:pt x="1064969" y="1911309"/>
                    </a:lnTo>
                    <a:lnTo>
                      <a:pt x="1025325" y="1932911"/>
                    </a:lnTo>
                    <a:lnTo>
                      <a:pt x="985191" y="1953715"/>
                    </a:lnTo>
                    <a:lnTo>
                      <a:pt x="944578" y="1973708"/>
                    </a:lnTo>
                    <a:lnTo>
                      <a:pt x="903497" y="1992881"/>
                    </a:lnTo>
                    <a:lnTo>
                      <a:pt x="861959" y="2011222"/>
                    </a:lnTo>
                    <a:lnTo>
                      <a:pt x="819974" y="2028722"/>
                    </a:lnTo>
                    <a:lnTo>
                      <a:pt x="777552" y="2045369"/>
                    </a:lnTo>
                    <a:lnTo>
                      <a:pt x="734705" y="2061153"/>
                    </a:lnTo>
                    <a:lnTo>
                      <a:pt x="691443" y="2076063"/>
                    </a:lnTo>
                    <a:lnTo>
                      <a:pt x="647778" y="2090088"/>
                    </a:lnTo>
                    <a:lnTo>
                      <a:pt x="603718" y="2103219"/>
                    </a:lnTo>
                    <a:lnTo>
                      <a:pt x="559276" y="2115443"/>
                    </a:lnTo>
                    <a:lnTo>
                      <a:pt x="514462" y="2126751"/>
                    </a:lnTo>
                    <a:lnTo>
                      <a:pt x="469286" y="2137131"/>
                    </a:lnTo>
                    <a:lnTo>
                      <a:pt x="423760" y="2146574"/>
                    </a:lnTo>
                    <a:lnTo>
                      <a:pt x="377893" y="2155068"/>
                    </a:lnTo>
                    <a:lnTo>
                      <a:pt x="331697" y="2162602"/>
                    </a:lnTo>
                    <a:lnTo>
                      <a:pt x="285183" y="2169167"/>
                    </a:lnTo>
                    <a:lnTo>
                      <a:pt x="238360" y="2174751"/>
                    </a:lnTo>
                    <a:lnTo>
                      <a:pt x="191240" y="2179343"/>
                    </a:lnTo>
                    <a:lnTo>
                      <a:pt x="143833" y="2182934"/>
                    </a:lnTo>
                    <a:lnTo>
                      <a:pt x="96150" y="2185512"/>
                    </a:lnTo>
                    <a:lnTo>
                      <a:pt x="48202" y="2187067"/>
                    </a:lnTo>
                    <a:lnTo>
                      <a:pt x="0" y="2187587"/>
                    </a:lnTo>
                  </a:path>
                </a:pathLst>
              </a:custGeom>
              <a:ln w="6362">
                <a:solidFill>
                  <a:srgbClr val="231F20"/>
                </a:solidFill>
              </a:ln>
            </p:spPr>
            <p:txBody>
              <a:bodyPr wrap="square" lIns="0" tIns="0" rIns="0" bIns="0" rtlCol="0"/>
              <a:lstStyle/>
              <a:p>
                <a:endParaRPr/>
              </a:p>
            </p:txBody>
          </p:sp>
          <p:sp>
            <p:nvSpPr>
              <p:cNvPr id="46" name="object 9"/>
              <p:cNvSpPr/>
              <p:nvPr/>
            </p:nvSpPr>
            <p:spPr>
              <a:xfrm>
                <a:off x="9510309" y="5121301"/>
                <a:ext cx="586742" cy="103505"/>
              </a:xfrm>
              <a:custGeom>
                <a:avLst/>
                <a:gdLst/>
                <a:ahLst/>
                <a:cxnLst/>
                <a:rect l="l" t="t" r="r" b="b"/>
                <a:pathLst>
                  <a:path w="586740" h="103504">
                    <a:moveTo>
                      <a:pt x="586117" y="102920"/>
                    </a:moveTo>
                    <a:lnTo>
                      <a:pt x="0" y="102920"/>
                    </a:lnTo>
                    <a:lnTo>
                      <a:pt x="0" y="0"/>
                    </a:lnTo>
                  </a:path>
                </a:pathLst>
              </a:custGeom>
              <a:ln w="4292">
                <a:solidFill>
                  <a:srgbClr val="231F20"/>
                </a:solidFill>
              </a:ln>
            </p:spPr>
            <p:txBody>
              <a:bodyPr wrap="square" lIns="0" tIns="0" rIns="0" bIns="0" rtlCol="0"/>
              <a:lstStyle/>
              <a:p>
                <a:endParaRPr/>
              </a:p>
            </p:txBody>
          </p:sp>
          <p:sp>
            <p:nvSpPr>
              <p:cNvPr id="47" name="object 10"/>
              <p:cNvSpPr/>
              <p:nvPr/>
            </p:nvSpPr>
            <p:spPr>
              <a:xfrm>
                <a:off x="10442364" y="5121298"/>
                <a:ext cx="610234" cy="103505"/>
              </a:xfrm>
              <a:custGeom>
                <a:avLst/>
                <a:gdLst/>
                <a:ahLst/>
                <a:cxnLst/>
                <a:rect l="l" t="t" r="r" b="b"/>
                <a:pathLst>
                  <a:path w="610234" h="103504">
                    <a:moveTo>
                      <a:pt x="609904" y="0"/>
                    </a:moveTo>
                    <a:lnTo>
                      <a:pt x="609904" y="102920"/>
                    </a:lnTo>
                    <a:lnTo>
                      <a:pt x="0" y="102920"/>
                    </a:lnTo>
                  </a:path>
                </a:pathLst>
              </a:custGeom>
              <a:ln w="4292">
                <a:solidFill>
                  <a:srgbClr val="231F20"/>
                </a:solidFill>
              </a:ln>
            </p:spPr>
            <p:txBody>
              <a:bodyPr wrap="square" lIns="0" tIns="0" rIns="0" bIns="0" rtlCol="0"/>
              <a:lstStyle/>
              <a:p>
                <a:endParaRPr/>
              </a:p>
            </p:txBody>
          </p:sp>
          <p:pic>
            <p:nvPicPr>
              <p:cNvPr id="48" name="object 11"/>
              <p:cNvPicPr/>
              <p:nvPr/>
            </p:nvPicPr>
            <p:blipFill>
              <a:blip r:embed="rId3" cstate="print"/>
              <a:stretch>
                <a:fillRect/>
              </a:stretch>
            </p:blipFill>
            <p:spPr>
              <a:xfrm>
                <a:off x="9566158" y="4725130"/>
                <a:ext cx="266268" cy="252326"/>
              </a:xfrm>
              <a:prstGeom prst="rect">
                <a:avLst/>
              </a:prstGeom>
            </p:spPr>
          </p:pic>
          <p:sp>
            <p:nvSpPr>
              <p:cNvPr id="49" name="object 12"/>
              <p:cNvSpPr/>
              <p:nvPr/>
            </p:nvSpPr>
            <p:spPr>
              <a:xfrm>
                <a:off x="9530892" y="4609972"/>
                <a:ext cx="1508758" cy="331470"/>
              </a:xfrm>
              <a:custGeom>
                <a:avLst/>
                <a:gdLst/>
                <a:ahLst/>
                <a:cxnLst/>
                <a:rect l="l" t="t" r="r" b="b"/>
                <a:pathLst>
                  <a:path w="1508759" h="331470">
                    <a:moveTo>
                      <a:pt x="314566" y="0"/>
                    </a:moveTo>
                    <a:lnTo>
                      <a:pt x="0" y="0"/>
                    </a:lnTo>
                    <a:lnTo>
                      <a:pt x="13042" y="44970"/>
                    </a:lnTo>
                    <a:lnTo>
                      <a:pt x="13042" y="219036"/>
                    </a:lnTo>
                    <a:lnTo>
                      <a:pt x="145364" y="110236"/>
                    </a:lnTo>
                    <a:lnTo>
                      <a:pt x="178028" y="150050"/>
                    </a:lnTo>
                    <a:lnTo>
                      <a:pt x="301523" y="48463"/>
                    </a:lnTo>
                    <a:lnTo>
                      <a:pt x="301523" y="44970"/>
                    </a:lnTo>
                    <a:lnTo>
                      <a:pt x="314566" y="0"/>
                    </a:lnTo>
                    <a:close/>
                  </a:path>
                  <a:path w="1508759" h="331470">
                    <a:moveTo>
                      <a:pt x="857846" y="0"/>
                    </a:moveTo>
                    <a:lnTo>
                      <a:pt x="602018" y="0"/>
                    </a:lnTo>
                    <a:lnTo>
                      <a:pt x="602018" y="72872"/>
                    </a:lnTo>
                    <a:lnTo>
                      <a:pt x="628370" y="72872"/>
                    </a:lnTo>
                    <a:lnTo>
                      <a:pt x="628370" y="202399"/>
                    </a:lnTo>
                    <a:lnTo>
                      <a:pt x="469468" y="0"/>
                    </a:lnTo>
                    <a:lnTo>
                      <a:pt x="356984" y="0"/>
                    </a:lnTo>
                    <a:lnTo>
                      <a:pt x="356984" y="72872"/>
                    </a:lnTo>
                    <a:lnTo>
                      <a:pt x="383387" y="72872"/>
                    </a:lnTo>
                    <a:lnTo>
                      <a:pt x="383387" y="258178"/>
                    </a:lnTo>
                    <a:lnTo>
                      <a:pt x="356984" y="258178"/>
                    </a:lnTo>
                    <a:lnTo>
                      <a:pt x="356984" y="331050"/>
                    </a:lnTo>
                    <a:lnTo>
                      <a:pt x="469468" y="331050"/>
                    </a:lnTo>
                    <a:lnTo>
                      <a:pt x="469468" y="128651"/>
                    </a:lnTo>
                    <a:lnTo>
                      <a:pt x="628370" y="331050"/>
                    </a:lnTo>
                    <a:lnTo>
                      <a:pt x="714451" y="331050"/>
                    </a:lnTo>
                    <a:lnTo>
                      <a:pt x="714451" y="201104"/>
                    </a:lnTo>
                    <a:lnTo>
                      <a:pt x="827443" y="201104"/>
                    </a:lnTo>
                    <a:lnTo>
                      <a:pt x="827443" y="128155"/>
                    </a:lnTo>
                    <a:lnTo>
                      <a:pt x="714451" y="128155"/>
                    </a:lnTo>
                    <a:lnTo>
                      <a:pt x="714451" y="72872"/>
                    </a:lnTo>
                    <a:lnTo>
                      <a:pt x="857846" y="72872"/>
                    </a:lnTo>
                    <a:lnTo>
                      <a:pt x="857846" y="0"/>
                    </a:lnTo>
                    <a:close/>
                  </a:path>
                  <a:path w="1508759" h="331470">
                    <a:moveTo>
                      <a:pt x="1209929" y="482"/>
                    </a:moveTo>
                    <a:lnTo>
                      <a:pt x="1081976" y="482"/>
                    </a:lnTo>
                    <a:lnTo>
                      <a:pt x="1081976" y="72872"/>
                    </a:lnTo>
                    <a:lnTo>
                      <a:pt x="1104430" y="72872"/>
                    </a:lnTo>
                    <a:lnTo>
                      <a:pt x="1104430" y="127482"/>
                    </a:lnTo>
                    <a:lnTo>
                      <a:pt x="1003007" y="127482"/>
                    </a:lnTo>
                    <a:lnTo>
                      <a:pt x="1003007" y="72872"/>
                    </a:lnTo>
                    <a:lnTo>
                      <a:pt x="1021803" y="72872"/>
                    </a:lnTo>
                    <a:lnTo>
                      <a:pt x="1021803" y="482"/>
                    </a:lnTo>
                    <a:lnTo>
                      <a:pt x="893838" y="482"/>
                    </a:lnTo>
                    <a:lnTo>
                      <a:pt x="893838" y="72872"/>
                    </a:lnTo>
                    <a:lnTo>
                      <a:pt x="916927" y="72872"/>
                    </a:lnTo>
                    <a:lnTo>
                      <a:pt x="916927" y="127482"/>
                    </a:lnTo>
                    <a:lnTo>
                      <a:pt x="916927" y="194792"/>
                    </a:lnTo>
                    <a:lnTo>
                      <a:pt x="916927" y="258292"/>
                    </a:lnTo>
                    <a:lnTo>
                      <a:pt x="893838" y="258292"/>
                    </a:lnTo>
                    <a:lnTo>
                      <a:pt x="893838" y="330682"/>
                    </a:lnTo>
                    <a:lnTo>
                      <a:pt x="1021803" y="330682"/>
                    </a:lnTo>
                    <a:lnTo>
                      <a:pt x="1021803" y="258292"/>
                    </a:lnTo>
                    <a:lnTo>
                      <a:pt x="1003007" y="258292"/>
                    </a:lnTo>
                    <a:lnTo>
                      <a:pt x="1003007" y="194792"/>
                    </a:lnTo>
                    <a:lnTo>
                      <a:pt x="1104430" y="194792"/>
                    </a:lnTo>
                    <a:lnTo>
                      <a:pt x="1104430" y="258292"/>
                    </a:lnTo>
                    <a:lnTo>
                      <a:pt x="1081976" y="258292"/>
                    </a:lnTo>
                    <a:lnTo>
                      <a:pt x="1081976" y="330682"/>
                    </a:lnTo>
                    <a:lnTo>
                      <a:pt x="1209929" y="330682"/>
                    </a:lnTo>
                    <a:lnTo>
                      <a:pt x="1209929" y="258292"/>
                    </a:lnTo>
                    <a:lnTo>
                      <a:pt x="1190409" y="258292"/>
                    </a:lnTo>
                    <a:lnTo>
                      <a:pt x="1190409" y="194792"/>
                    </a:lnTo>
                    <a:lnTo>
                      <a:pt x="1190409" y="127482"/>
                    </a:lnTo>
                    <a:lnTo>
                      <a:pt x="1190409" y="72872"/>
                    </a:lnTo>
                    <a:lnTo>
                      <a:pt x="1209929" y="72872"/>
                    </a:lnTo>
                    <a:lnTo>
                      <a:pt x="1209929" y="482"/>
                    </a:lnTo>
                    <a:close/>
                  </a:path>
                  <a:path w="1508759" h="331470">
                    <a:moveTo>
                      <a:pt x="1508391" y="205727"/>
                    </a:moveTo>
                    <a:lnTo>
                      <a:pt x="1491703" y="158394"/>
                    </a:lnTo>
                    <a:lnTo>
                      <a:pt x="1440230" y="137642"/>
                    </a:lnTo>
                    <a:lnTo>
                      <a:pt x="1345704" y="113995"/>
                    </a:lnTo>
                    <a:lnTo>
                      <a:pt x="1337195" y="111633"/>
                    </a:lnTo>
                    <a:lnTo>
                      <a:pt x="1335722" y="110236"/>
                    </a:lnTo>
                    <a:lnTo>
                      <a:pt x="1335722" y="72872"/>
                    </a:lnTo>
                    <a:lnTo>
                      <a:pt x="1337691" y="70942"/>
                    </a:lnTo>
                    <a:lnTo>
                      <a:pt x="1412824" y="70942"/>
                    </a:lnTo>
                    <a:lnTo>
                      <a:pt x="1414691" y="72872"/>
                    </a:lnTo>
                    <a:lnTo>
                      <a:pt x="1414691" y="106438"/>
                    </a:lnTo>
                    <a:lnTo>
                      <a:pt x="1503603" y="106438"/>
                    </a:lnTo>
                    <a:lnTo>
                      <a:pt x="1503603" y="64363"/>
                    </a:lnTo>
                    <a:lnTo>
                      <a:pt x="1499692" y="35953"/>
                    </a:lnTo>
                    <a:lnTo>
                      <a:pt x="1487792" y="15862"/>
                    </a:lnTo>
                    <a:lnTo>
                      <a:pt x="1467739" y="3937"/>
                    </a:lnTo>
                    <a:lnTo>
                      <a:pt x="1439341" y="0"/>
                    </a:lnTo>
                    <a:lnTo>
                      <a:pt x="1311173" y="0"/>
                    </a:lnTo>
                    <a:lnTo>
                      <a:pt x="1282776" y="3937"/>
                    </a:lnTo>
                    <a:lnTo>
                      <a:pt x="1262722" y="15862"/>
                    </a:lnTo>
                    <a:lnTo>
                      <a:pt x="1250835" y="35953"/>
                    </a:lnTo>
                    <a:lnTo>
                      <a:pt x="1246911" y="64363"/>
                    </a:lnTo>
                    <a:lnTo>
                      <a:pt x="1246911" y="122008"/>
                    </a:lnTo>
                    <a:lnTo>
                      <a:pt x="1263573" y="169379"/>
                    </a:lnTo>
                    <a:lnTo>
                      <a:pt x="1315008" y="190093"/>
                    </a:lnTo>
                    <a:lnTo>
                      <a:pt x="1417116" y="216103"/>
                    </a:lnTo>
                    <a:lnTo>
                      <a:pt x="1419479" y="217563"/>
                    </a:lnTo>
                    <a:lnTo>
                      <a:pt x="1419479" y="258178"/>
                    </a:lnTo>
                    <a:lnTo>
                      <a:pt x="1417523" y="260108"/>
                    </a:lnTo>
                    <a:lnTo>
                      <a:pt x="1336725" y="260108"/>
                    </a:lnTo>
                    <a:lnTo>
                      <a:pt x="1334858" y="258178"/>
                    </a:lnTo>
                    <a:lnTo>
                      <a:pt x="1334858" y="221297"/>
                    </a:lnTo>
                    <a:lnTo>
                      <a:pt x="1245920" y="221297"/>
                    </a:lnTo>
                    <a:lnTo>
                      <a:pt x="1245920" y="266700"/>
                    </a:lnTo>
                    <a:lnTo>
                      <a:pt x="1249857" y="295109"/>
                    </a:lnTo>
                    <a:lnTo>
                      <a:pt x="1261783" y="315201"/>
                    </a:lnTo>
                    <a:lnTo>
                      <a:pt x="1281849" y="327126"/>
                    </a:lnTo>
                    <a:lnTo>
                      <a:pt x="1310208" y="331063"/>
                    </a:lnTo>
                    <a:lnTo>
                      <a:pt x="1444028" y="331063"/>
                    </a:lnTo>
                    <a:lnTo>
                      <a:pt x="1472450" y="327126"/>
                    </a:lnTo>
                    <a:lnTo>
                      <a:pt x="1492542" y="315201"/>
                    </a:lnTo>
                    <a:lnTo>
                      <a:pt x="1504467" y="295109"/>
                    </a:lnTo>
                    <a:lnTo>
                      <a:pt x="1508391" y="266700"/>
                    </a:lnTo>
                    <a:lnTo>
                      <a:pt x="1508391" y="205727"/>
                    </a:lnTo>
                    <a:close/>
                  </a:path>
                </a:pathLst>
              </a:custGeom>
              <a:solidFill>
                <a:srgbClr val="231F20"/>
              </a:solidFill>
            </p:spPr>
            <p:txBody>
              <a:bodyPr wrap="square" lIns="0" tIns="0" rIns="0" bIns="0" rtlCol="0"/>
              <a:lstStyle/>
              <a:p>
                <a:endParaRPr/>
              </a:p>
            </p:txBody>
          </p:sp>
        </p:grpSp>
        <p:grpSp>
          <p:nvGrpSpPr>
            <p:cNvPr id="35" name="object 13"/>
            <p:cNvGrpSpPr/>
            <p:nvPr/>
          </p:nvGrpSpPr>
          <p:grpSpPr>
            <a:xfrm>
              <a:off x="3577074" y="4707156"/>
              <a:ext cx="1153795" cy="393065"/>
              <a:chOff x="3577074" y="4707156"/>
              <a:chExt cx="1153795" cy="393065"/>
            </a:xfrm>
          </p:grpSpPr>
          <p:sp>
            <p:nvSpPr>
              <p:cNvPr id="40" name="object 14"/>
              <p:cNvSpPr/>
              <p:nvPr/>
            </p:nvSpPr>
            <p:spPr>
              <a:xfrm>
                <a:off x="3616109" y="4707165"/>
                <a:ext cx="749300" cy="238760"/>
              </a:xfrm>
              <a:custGeom>
                <a:avLst/>
                <a:gdLst/>
                <a:ahLst/>
                <a:cxnLst/>
                <a:rect l="l" t="t" r="r" b="b"/>
                <a:pathLst>
                  <a:path w="749300" h="238760">
                    <a:moveTo>
                      <a:pt x="328917" y="165"/>
                    </a:moveTo>
                    <a:lnTo>
                      <a:pt x="235407" y="165"/>
                    </a:lnTo>
                    <a:lnTo>
                      <a:pt x="211226" y="52120"/>
                    </a:lnTo>
                    <a:lnTo>
                      <a:pt x="211226" y="53555"/>
                    </a:lnTo>
                    <a:lnTo>
                      <a:pt x="215874" y="53555"/>
                    </a:lnTo>
                    <a:lnTo>
                      <a:pt x="221068" y="53200"/>
                    </a:lnTo>
                    <a:lnTo>
                      <a:pt x="225018" y="53733"/>
                    </a:lnTo>
                    <a:lnTo>
                      <a:pt x="200469" y="107835"/>
                    </a:lnTo>
                    <a:lnTo>
                      <a:pt x="200113" y="107480"/>
                    </a:lnTo>
                    <a:lnTo>
                      <a:pt x="183997" y="165"/>
                    </a:lnTo>
                    <a:lnTo>
                      <a:pt x="107670" y="0"/>
                    </a:lnTo>
                    <a:lnTo>
                      <a:pt x="101473" y="13055"/>
                    </a:lnTo>
                    <a:lnTo>
                      <a:pt x="83667" y="52476"/>
                    </a:lnTo>
                    <a:lnTo>
                      <a:pt x="83667" y="53200"/>
                    </a:lnTo>
                    <a:lnTo>
                      <a:pt x="97282" y="53555"/>
                    </a:lnTo>
                    <a:lnTo>
                      <a:pt x="96558" y="55702"/>
                    </a:lnTo>
                    <a:lnTo>
                      <a:pt x="65747" y="123786"/>
                    </a:lnTo>
                    <a:lnTo>
                      <a:pt x="38163" y="183972"/>
                    </a:lnTo>
                    <a:lnTo>
                      <a:pt x="33680" y="184873"/>
                    </a:lnTo>
                    <a:lnTo>
                      <a:pt x="28473" y="183261"/>
                    </a:lnTo>
                    <a:lnTo>
                      <a:pt x="23825" y="184340"/>
                    </a:lnTo>
                    <a:lnTo>
                      <a:pt x="0" y="236474"/>
                    </a:lnTo>
                    <a:lnTo>
                      <a:pt x="0" y="237363"/>
                    </a:lnTo>
                    <a:lnTo>
                      <a:pt x="93865" y="237363"/>
                    </a:lnTo>
                    <a:lnTo>
                      <a:pt x="117690" y="184162"/>
                    </a:lnTo>
                    <a:lnTo>
                      <a:pt x="104444" y="184162"/>
                    </a:lnTo>
                    <a:lnTo>
                      <a:pt x="104076" y="183807"/>
                    </a:lnTo>
                    <a:lnTo>
                      <a:pt x="115366" y="158026"/>
                    </a:lnTo>
                    <a:lnTo>
                      <a:pt x="127203" y="132384"/>
                    </a:lnTo>
                    <a:lnTo>
                      <a:pt x="128092" y="132562"/>
                    </a:lnTo>
                    <a:lnTo>
                      <a:pt x="127546" y="133642"/>
                    </a:lnTo>
                    <a:lnTo>
                      <a:pt x="127736" y="133819"/>
                    </a:lnTo>
                    <a:lnTo>
                      <a:pt x="143497" y="237553"/>
                    </a:lnTo>
                    <a:lnTo>
                      <a:pt x="221602" y="237363"/>
                    </a:lnTo>
                    <a:lnTo>
                      <a:pt x="245262" y="185775"/>
                    </a:lnTo>
                    <a:lnTo>
                      <a:pt x="245262" y="184162"/>
                    </a:lnTo>
                    <a:lnTo>
                      <a:pt x="235940" y="184340"/>
                    </a:lnTo>
                    <a:lnTo>
                      <a:pt x="232003" y="183972"/>
                    </a:lnTo>
                    <a:lnTo>
                      <a:pt x="232359" y="181660"/>
                    </a:lnTo>
                    <a:lnTo>
                      <a:pt x="233603" y="179857"/>
                    </a:lnTo>
                    <a:lnTo>
                      <a:pt x="284314" y="66636"/>
                    </a:lnTo>
                    <a:lnTo>
                      <a:pt x="290588" y="53555"/>
                    </a:lnTo>
                    <a:lnTo>
                      <a:pt x="304749" y="53200"/>
                    </a:lnTo>
                    <a:lnTo>
                      <a:pt x="328218" y="1422"/>
                    </a:lnTo>
                    <a:lnTo>
                      <a:pt x="328218" y="1066"/>
                    </a:lnTo>
                    <a:lnTo>
                      <a:pt x="328917" y="165"/>
                    </a:lnTo>
                    <a:close/>
                  </a:path>
                  <a:path w="749300" h="238760">
                    <a:moveTo>
                      <a:pt x="525627" y="520"/>
                    </a:moveTo>
                    <a:lnTo>
                      <a:pt x="462216" y="520"/>
                    </a:lnTo>
                    <a:lnTo>
                      <a:pt x="354711" y="165"/>
                    </a:lnTo>
                    <a:lnTo>
                      <a:pt x="353098" y="876"/>
                    </a:lnTo>
                    <a:lnTo>
                      <a:pt x="329819" y="53187"/>
                    </a:lnTo>
                    <a:lnTo>
                      <a:pt x="342887" y="53555"/>
                    </a:lnTo>
                    <a:lnTo>
                      <a:pt x="343433" y="54089"/>
                    </a:lnTo>
                    <a:lnTo>
                      <a:pt x="287896" y="178422"/>
                    </a:lnTo>
                    <a:lnTo>
                      <a:pt x="284670" y="184327"/>
                    </a:lnTo>
                    <a:lnTo>
                      <a:pt x="270700" y="184696"/>
                    </a:lnTo>
                    <a:lnTo>
                      <a:pt x="246684" y="237363"/>
                    </a:lnTo>
                    <a:lnTo>
                      <a:pt x="291465" y="237718"/>
                    </a:lnTo>
                    <a:lnTo>
                      <a:pt x="353098" y="237718"/>
                    </a:lnTo>
                    <a:lnTo>
                      <a:pt x="376758" y="184696"/>
                    </a:lnTo>
                    <a:lnTo>
                      <a:pt x="369963" y="184416"/>
                    </a:lnTo>
                    <a:lnTo>
                      <a:pt x="356311" y="184645"/>
                    </a:lnTo>
                    <a:lnTo>
                      <a:pt x="350227" y="184162"/>
                    </a:lnTo>
                    <a:lnTo>
                      <a:pt x="354317" y="174510"/>
                    </a:lnTo>
                    <a:lnTo>
                      <a:pt x="367436" y="145630"/>
                    </a:lnTo>
                    <a:lnTo>
                      <a:pt x="370128" y="145999"/>
                    </a:lnTo>
                    <a:lnTo>
                      <a:pt x="373697" y="145275"/>
                    </a:lnTo>
                    <a:lnTo>
                      <a:pt x="376389" y="145999"/>
                    </a:lnTo>
                    <a:lnTo>
                      <a:pt x="375310" y="149034"/>
                    </a:lnTo>
                    <a:lnTo>
                      <a:pt x="373532" y="151904"/>
                    </a:lnTo>
                    <a:lnTo>
                      <a:pt x="372452" y="155130"/>
                    </a:lnTo>
                    <a:lnTo>
                      <a:pt x="425297" y="155130"/>
                    </a:lnTo>
                    <a:lnTo>
                      <a:pt x="456120" y="85788"/>
                    </a:lnTo>
                    <a:lnTo>
                      <a:pt x="457009" y="82943"/>
                    </a:lnTo>
                    <a:lnTo>
                      <a:pt x="405422" y="82753"/>
                    </a:lnTo>
                    <a:lnTo>
                      <a:pt x="404520" y="83108"/>
                    </a:lnTo>
                    <a:lnTo>
                      <a:pt x="400227" y="92240"/>
                    </a:lnTo>
                    <a:lnTo>
                      <a:pt x="393763" y="92608"/>
                    </a:lnTo>
                    <a:lnTo>
                      <a:pt x="391261" y="91884"/>
                    </a:lnTo>
                    <a:lnTo>
                      <a:pt x="408101" y="53733"/>
                    </a:lnTo>
                    <a:lnTo>
                      <a:pt x="438581" y="53759"/>
                    </a:lnTo>
                    <a:lnTo>
                      <a:pt x="448602" y="54089"/>
                    </a:lnTo>
                    <a:lnTo>
                      <a:pt x="445909" y="60007"/>
                    </a:lnTo>
                    <a:lnTo>
                      <a:pt x="445008" y="63233"/>
                    </a:lnTo>
                    <a:lnTo>
                      <a:pt x="496252" y="63398"/>
                    </a:lnTo>
                    <a:lnTo>
                      <a:pt x="498043" y="62865"/>
                    </a:lnTo>
                    <a:lnTo>
                      <a:pt x="525627" y="520"/>
                    </a:lnTo>
                    <a:close/>
                  </a:path>
                  <a:path w="749300" h="238760">
                    <a:moveTo>
                      <a:pt x="749211" y="876"/>
                    </a:moveTo>
                    <a:lnTo>
                      <a:pt x="660171" y="520"/>
                    </a:lnTo>
                    <a:lnTo>
                      <a:pt x="656767" y="1054"/>
                    </a:lnTo>
                    <a:lnTo>
                      <a:pt x="633120" y="54622"/>
                    </a:lnTo>
                    <a:lnTo>
                      <a:pt x="646366" y="54622"/>
                    </a:lnTo>
                    <a:lnTo>
                      <a:pt x="646734" y="54991"/>
                    </a:lnTo>
                    <a:lnTo>
                      <a:pt x="632587" y="86512"/>
                    </a:lnTo>
                    <a:lnTo>
                      <a:pt x="621017" y="86817"/>
                    </a:lnTo>
                    <a:lnTo>
                      <a:pt x="587248" y="86334"/>
                    </a:lnTo>
                    <a:lnTo>
                      <a:pt x="601218" y="54622"/>
                    </a:lnTo>
                    <a:lnTo>
                      <a:pt x="615022" y="54622"/>
                    </a:lnTo>
                    <a:lnTo>
                      <a:pt x="627138" y="27889"/>
                    </a:lnTo>
                    <a:lnTo>
                      <a:pt x="638848" y="876"/>
                    </a:lnTo>
                    <a:lnTo>
                      <a:pt x="616115" y="901"/>
                    </a:lnTo>
                    <a:lnTo>
                      <a:pt x="549275" y="342"/>
                    </a:lnTo>
                    <a:lnTo>
                      <a:pt x="546404" y="876"/>
                    </a:lnTo>
                    <a:lnTo>
                      <a:pt x="522757" y="53187"/>
                    </a:lnTo>
                    <a:lnTo>
                      <a:pt x="522757" y="54267"/>
                    </a:lnTo>
                    <a:lnTo>
                      <a:pt x="535825" y="54267"/>
                    </a:lnTo>
                    <a:lnTo>
                      <a:pt x="536371" y="54800"/>
                    </a:lnTo>
                    <a:lnTo>
                      <a:pt x="532434" y="63931"/>
                    </a:lnTo>
                    <a:lnTo>
                      <a:pt x="530288" y="68237"/>
                    </a:lnTo>
                    <a:lnTo>
                      <a:pt x="482625" y="175552"/>
                    </a:lnTo>
                    <a:lnTo>
                      <a:pt x="478320" y="184327"/>
                    </a:lnTo>
                    <a:lnTo>
                      <a:pt x="464350" y="184683"/>
                    </a:lnTo>
                    <a:lnTo>
                      <a:pt x="440702" y="237718"/>
                    </a:lnTo>
                    <a:lnTo>
                      <a:pt x="533323" y="237896"/>
                    </a:lnTo>
                    <a:lnTo>
                      <a:pt x="544855" y="211848"/>
                    </a:lnTo>
                    <a:lnTo>
                      <a:pt x="556793" y="185940"/>
                    </a:lnTo>
                    <a:lnTo>
                      <a:pt x="556793" y="184683"/>
                    </a:lnTo>
                    <a:lnTo>
                      <a:pt x="543534" y="184683"/>
                    </a:lnTo>
                    <a:lnTo>
                      <a:pt x="543179" y="184150"/>
                    </a:lnTo>
                    <a:lnTo>
                      <a:pt x="560743" y="145275"/>
                    </a:lnTo>
                    <a:lnTo>
                      <a:pt x="604443" y="145275"/>
                    </a:lnTo>
                    <a:lnTo>
                      <a:pt x="606425" y="145630"/>
                    </a:lnTo>
                    <a:lnTo>
                      <a:pt x="602221" y="155524"/>
                    </a:lnTo>
                    <a:lnTo>
                      <a:pt x="589051" y="184683"/>
                    </a:lnTo>
                    <a:lnTo>
                      <a:pt x="584212" y="184873"/>
                    </a:lnTo>
                    <a:lnTo>
                      <a:pt x="579196" y="184327"/>
                    </a:lnTo>
                    <a:lnTo>
                      <a:pt x="574713" y="185051"/>
                    </a:lnTo>
                    <a:lnTo>
                      <a:pt x="551053" y="236994"/>
                    </a:lnTo>
                    <a:lnTo>
                      <a:pt x="551053" y="237896"/>
                    </a:lnTo>
                    <a:lnTo>
                      <a:pt x="643331" y="238429"/>
                    </a:lnTo>
                    <a:lnTo>
                      <a:pt x="667156" y="185762"/>
                    </a:lnTo>
                    <a:lnTo>
                      <a:pt x="667156" y="184873"/>
                    </a:lnTo>
                    <a:lnTo>
                      <a:pt x="654265" y="184873"/>
                    </a:lnTo>
                    <a:lnTo>
                      <a:pt x="653719" y="184150"/>
                    </a:lnTo>
                    <a:lnTo>
                      <a:pt x="661797" y="166255"/>
                    </a:lnTo>
                    <a:lnTo>
                      <a:pt x="685419" y="112306"/>
                    </a:lnTo>
                    <a:lnTo>
                      <a:pt x="711225" y="54800"/>
                    </a:lnTo>
                    <a:lnTo>
                      <a:pt x="716241" y="54622"/>
                    </a:lnTo>
                    <a:lnTo>
                      <a:pt x="720725" y="55156"/>
                    </a:lnTo>
                    <a:lnTo>
                      <a:pt x="725563" y="54267"/>
                    </a:lnTo>
                    <a:lnTo>
                      <a:pt x="749211" y="1600"/>
                    </a:lnTo>
                    <a:lnTo>
                      <a:pt x="749211" y="876"/>
                    </a:lnTo>
                    <a:close/>
                  </a:path>
                </a:pathLst>
              </a:custGeom>
              <a:solidFill>
                <a:srgbClr val="231F20"/>
              </a:solidFill>
            </p:spPr>
            <p:txBody>
              <a:bodyPr wrap="square" lIns="0" tIns="0" rIns="0" bIns="0" rtlCol="0"/>
              <a:lstStyle/>
              <a:p>
                <a:endParaRPr/>
              </a:p>
            </p:txBody>
          </p:sp>
          <p:pic>
            <p:nvPicPr>
              <p:cNvPr id="41" name="object 15"/>
              <p:cNvPicPr/>
              <p:nvPr/>
            </p:nvPicPr>
            <p:blipFill>
              <a:blip r:embed="rId4" cstate="print"/>
              <a:stretch>
                <a:fillRect/>
              </a:stretch>
            </p:blipFill>
            <p:spPr>
              <a:xfrm>
                <a:off x="4301905" y="4708059"/>
                <a:ext cx="428527" cy="273192"/>
              </a:xfrm>
              <a:prstGeom prst="rect">
                <a:avLst/>
              </a:prstGeom>
            </p:spPr>
          </p:pic>
          <p:sp>
            <p:nvSpPr>
              <p:cNvPr id="42" name="object 16"/>
              <p:cNvSpPr/>
              <p:nvPr/>
            </p:nvSpPr>
            <p:spPr>
              <a:xfrm>
                <a:off x="3587419" y="4960416"/>
                <a:ext cx="1099185" cy="43815"/>
              </a:xfrm>
              <a:custGeom>
                <a:avLst/>
                <a:gdLst/>
                <a:ahLst/>
                <a:cxnLst/>
                <a:rect l="l" t="t" r="r" b="b"/>
                <a:pathLst>
                  <a:path w="1099185" h="43814">
                    <a:moveTo>
                      <a:pt x="960285" y="43230"/>
                    </a:moveTo>
                    <a:lnTo>
                      <a:pt x="889876" y="1854"/>
                    </a:lnTo>
                    <a:lnTo>
                      <a:pt x="880554" y="1663"/>
                    </a:lnTo>
                    <a:lnTo>
                      <a:pt x="636016" y="1308"/>
                    </a:lnTo>
                    <a:lnTo>
                      <a:pt x="436422" y="1308"/>
                    </a:lnTo>
                    <a:lnTo>
                      <a:pt x="357784" y="774"/>
                    </a:lnTo>
                    <a:lnTo>
                      <a:pt x="47485" y="596"/>
                    </a:lnTo>
                    <a:lnTo>
                      <a:pt x="33451" y="330"/>
                    </a:lnTo>
                    <a:lnTo>
                      <a:pt x="19011" y="596"/>
                    </a:lnTo>
                    <a:lnTo>
                      <a:pt x="0" y="41617"/>
                    </a:lnTo>
                    <a:lnTo>
                      <a:pt x="287197" y="41808"/>
                    </a:lnTo>
                    <a:lnTo>
                      <a:pt x="437870" y="42697"/>
                    </a:lnTo>
                    <a:lnTo>
                      <a:pt x="656082" y="43230"/>
                    </a:lnTo>
                    <a:lnTo>
                      <a:pt x="811936" y="43230"/>
                    </a:lnTo>
                    <a:lnTo>
                      <a:pt x="959561" y="43599"/>
                    </a:lnTo>
                    <a:lnTo>
                      <a:pt x="960285" y="43230"/>
                    </a:lnTo>
                    <a:close/>
                  </a:path>
                  <a:path w="1099185" h="43814">
                    <a:moveTo>
                      <a:pt x="1045565" y="13131"/>
                    </a:moveTo>
                    <a:lnTo>
                      <a:pt x="1007402" y="27952"/>
                    </a:lnTo>
                    <a:lnTo>
                      <a:pt x="969238" y="42519"/>
                    </a:lnTo>
                    <a:lnTo>
                      <a:pt x="968171" y="43408"/>
                    </a:lnTo>
                    <a:lnTo>
                      <a:pt x="968349" y="43586"/>
                    </a:lnTo>
                    <a:lnTo>
                      <a:pt x="1032129" y="43586"/>
                    </a:lnTo>
                    <a:lnTo>
                      <a:pt x="1045565" y="13131"/>
                    </a:lnTo>
                    <a:close/>
                  </a:path>
                  <a:path w="1099185" h="43814">
                    <a:moveTo>
                      <a:pt x="1089240" y="26898"/>
                    </a:moveTo>
                    <a:lnTo>
                      <a:pt x="1088809" y="26250"/>
                    </a:lnTo>
                    <a:lnTo>
                      <a:pt x="1088478" y="25171"/>
                    </a:lnTo>
                    <a:lnTo>
                      <a:pt x="1087945" y="22479"/>
                    </a:lnTo>
                    <a:lnTo>
                      <a:pt x="1087412" y="20116"/>
                    </a:lnTo>
                    <a:lnTo>
                      <a:pt x="1087170" y="19799"/>
                    </a:lnTo>
                    <a:lnTo>
                      <a:pt x="1086434" y="18834"/>
                    </a:lnTo>
                    <a:lnTo>
                      <a:pt x="1084719" y="18186"/>
                    </a:lnTo>
                    <a:lnTo>
                      <a:pt x="1084719" y="17970"/>
                    </a:lnTo>
                    <a:lnTo>
                      <a:pt x="1086866" y="17322"/>
                    </a:lnTo>
                    <a:lnTo>
                      <a:pt x="1087297" y="16891"/>
                    </a:lnTo>
                    <a:lnTo>
                      <a:pt x="1088377" y="15811"/>
                    </a:lnTo>
                    <a:lnTo>
                      <a:pt x="1088377" y="12153"/>
                    </a:lnTo>
                    <a:lnTo>
                      <a:pt x="1088097" y="11620"/>
                    </a:lnTo>
                    <a:lnTo>
                      <a:pt x="1087628" y="10756"/>
                    </a:lnTo>
                    <a:lnTo>
                      <a:pt x="1086650" y="10007"/>
                    </a:lnTo>
                    <a:lnTo>
                      <a:pt x="1085354" y="9245"/>
                    </a:lnTo>
                    <a:lnTo>
                      <a:pt x="1083970" y="8763"/>
                    </a:lnTo>
                    <a:lnTo>
                      <a:pt x="1083970" y="12687"/>
                    </a:lnTo>
                    <a:lnTo>
                      <a:pt x="1083970" y="16141"/>
                    </a:lnTo>
                    <a:lnTo>
                      <a:pt x="1082141" y="16891"/>
                    </a:lnTo>
                    <a:lnTo>
                      <a:pt x="1077937" y="16891"/>
                    </a:lnTo>
                    <a:lnTo>
                      <a:pt x="1077937" y="11836"/>
                    </a:lnTo>
                    <a:lnTo>
                      <a:pt x="1078369" y="11722"/>
                    </a:lnTo>
                    <a:lnTo>
                      <a:pt x="1079131" y="11620"/>
                    </a:lnTo>
                    <a:lnTo>
                      <a:pt x="1082776" y="11620"/>
                    </a:lnTo>
                    <a:lnTo>
                      <a:pt x="1083970" y="12687"/>
                    </a:lnTo>
                    <a:lnTo>
                      <a:pt x="1083970" y="8763"/>
                    </a:lnTo>
                    <a:lnTo>
                      <a:pt x="1077620" y="8712"/>
                    </a:lnTo>
                    <a:lnTo>
                      <a:pt x="1075347" y="8928"/>
                    </a:lnTo>
                    <a:lnTo>
                      <a:pt x="1073734" y="9245"/>
                    </a:lnTo>
                    <a:lnTo>
                      <a:pt x="1073734" y="26898"/>
                    </a:lnTo>
                    <a:lnTo>
                      <a:pt x="1077836" y="26898"/>
                    </a:lnTo>
                    <a:lnTo>
                      <a:pt x="1077836" y="19799"/>
                    </a:lnTo>
                    <a:lnTo>
                      <a:pt x="1082027" y="19799"/>
                    </a:lnTo>
                    <a:lnTo>
                      <a:pt x="1083106" y="20650"/>
                    </a:lnTo>
                    <a:lnTo>
                      <a:pt x="1083424" y="22593"/>
                    </a:lnTo>
                    <a:lnTo>
                      <a:pt x="1083970" y="24638"/>
                    </a:lnTo>
                    <a:lnTo>
                      <a:pt x="1084287" y="26250"/>
                    </a:lnTo>
                    <a:lnTo>
                      <a:pt x="1084821" y="26898"/>
                    </a:lnTo>
                    <a:lnTo>
                      <a:pt x="1089240" y="26898"/>
                    </a:lnTo>
                    <a:close/>
                  </a:path>
                  <a:path w="1099185" h="43814">
                    <a:moveTo>
                      <a:pt x="1098702" y="7861"/>
                    </a:moveTo>
                    <a:lnTo>
                      <a:pt x="1094397" y="3543"/>
                    </a:lnTo>
                    <a:lnTo>
                      <a:pt x="1094193" y="3340"/>
                    </a:lnTo>
                    <a:lnTo>
                      <a:pt x="1094193" y="9893"/>
                    </a:lnTo>
                    <a:lnTo>
                      <a:pt x="1094193" y="25501"/>
                    </a:lnTo>
                    <a:lnTo>
                      <a:pt x="1088478" y="31737"/>
                    </a:lnTo>
                    <a:lnTo>
                      <a:pt x="1072781" y="31737"/>
                    </a:lnTo>
                    <a:lnTo>
                      <a:pt x="1066965" y="25501"/>
                    </a:lnTo>
                    <a:lnTo>
                      <a:pt x="1066965" y="9893"/>
                    </a:lnTo>
                    <a:lnTo>
                      <a:pt x="1072781" y="3543"/>
                    </a:lnTo>
                    <a:lnTo>
                      <a:pt x="1088478" y="3543"/>
                    </a:lnTo>
                    <a:lnTo>
                      <a:pt x="1094193" y="9893"/>
                    </a:lnTo>
                    <a:lnTo>
                      <a:pt x="1094193" y="3340"/>
                    </a:lnTo>
                    <a:lnTo>
                      <a:pt x="1090853" y="0"/>
                    </a:lnTo>
                    <a:lnTo>
                      <a:pt x="1070521" y="0"/>
                    </a:lnTo>
                    <a:lnTo>
                      <a:pt x="1062456" y="7861"/>
                    </a:lnTo>
                    <a:lnTo>
                      <a:pt x="1062570" y="18186"/>
                    </a:lnTo>
                    <a:lnTo>
                      <a:pt x="1063879" y="24663"/>
                    </a:lnTo>
                    <a:lnTo>
                      <a:pt x="1067752" y="30327"/>
                    </a:lnTo>
                    <a:lnTo>
                      <a:pt x="1073531" y="34124"/>
                    </a:lnTo>
                    <a:lnTo>
                      <a:pt x="1080630" y="35509"/>
                    </a:lnTo>
                    <a:lnTo>
                      <a:pt x="1087767" y="34124"/>
                    </a:lnTo>
                    <a:lnTo>
                      <a:pt x="1091374" y="31737"/>
                    </a:lnTo>
                    <a:lnTo>
                      <a:pt x="1093508" y="30327"/>
                    </a:lnTo>
                    <a:lnTo>
                      <a:pt x="1097318" y="24638"/>
                    </a:lnTo>
                    <a:lnTo>
                      <a:pt x="1098600" y="18186"/>
                    </a:lnTo>
                    <a:lnTo>
                      <a:pt x="1098702" y="7861"/>
                    </a:lnTo>
                    <a:close/>
                  </a:path>
                </a:pathLst>
              </a:custGeom>
              <a:solidFill>
                <a:srgbClr val="231F20"/>
              </a:solidFill>
            </p:spPr>
            <p:txBody>
              <a:bodyPr wrap="square" lIns="0" tIns="0" rIns="0" bIns="0" rtlCol="0"/>
              <a:lstStyle/>
              <a:p>
                <a:endParaRPr/>
              </a:p>
            </p:txBody>
          </p:sp>
          <p:sp>
            <p:nvSpPr>
              <p:cNvPr id="43" name="object 17"/>
              <p:cNvSpPr/>
              <p:nvPr/>
            </p:nvSpPr>
            <p:spPr>
              <a:xfrm>
                <a:off x="3579341" y="5031329"/>
                <a:ext cx="398145" cy="66040"/>
              </a:xfrm>
              <a:custGeom>
                <a:avLst/>
                <a:gdLst/>
                <a:ahLst/>
                <a:cxnLst/>
                <a:rect l="l" t="t" r="r" b="b"/>
                <a:pathLst>
                  <a:path w="398145" h="66039">
                    <a:moveTo>
                      <a:pt x="398132" y="66039"/>
                    </a:moveTo>
                    <a:lnTo>
                      <a:pt x="0" y="66039"/>
                    </a:lnTo>
                    <a:lnTo>
                      <a:pt x="0" y="0"/>
                    </a:lnTo>
                  </a:path>
                </a:pathLst>
              </a:custGeom>
              <a:ln w="4533">
                <a:solidFill>
                  <a:srgbClr val="000000"/>
                </a:solidFill>
              </a:ln>
            </p:spPr>
            <p:txBody>
              <a:bodyPr wrap="square" lIns="0" tIns="0" rIns="0" bIns="0" rtlCol="0"/>
              <a:lstStyle/>
              <a:p>
                <a:endParaRPr/>
              </a:p>
            </p:txBody>
          </p:sp>
          <p:sp>
            <p:nvSpPr>
              <p:cNvPr id="44" name="object 18"/>
              <p:cNvSpPr/>
              <p:nvPr/>
            </p:nvSpPr>
            <p:spPr>
              <a:xfrm>
                <a:off x="4290966" y="5031336"/>
                <a:ext cx="410209" cy="66040"/>
              </a:xfrm>
              <a:custGeom>
                <a:avLst/>
                <a:gdLst/>
                <a:ahLst/>
                <a:cxnLst/>
                <a:rect l="l" t="t" r="r" b="b"/>
                <a:pathLst>
                  <a:path w="410210" h="66039">
                    <a:moveTo>
                      <a:pt x="410108" y="0"/>
                    </a:moveTo>
                    <a:lnTo>
                      <a:pt x="410108" y="66040"/>
                    </a:lnTo>
                    <a:lnTo>
                      <a:pt x="0" y="66040"/>
                    </a:lnTo>
                  </a:path>
                </a:pathLst>
              </a:custGeom>
              <a:ln w="4533">
                <a:solidFill>
                  <a:srgbClr val="000000"/>
                </a:solidFill>
              </a:ln>
            </p:spPr>
            <p:txBody>
              <a:bodyPr wrap="square" lIns="0" tIns="0" rIns="0" bIns="0" rtlCol="0"/>
              <a:lstStyle/>
              <a:p>
                <a:endParaRPr/>
              </a:p>
            </p:txBody>
          </p:sp>
        </p:grpSp>
        <p:sp>
          <p:nvSpPr>
            <p:cNvPr id="36" name="object 19"/>
            <p:cNvSpPr txBox="1"/>
            <p:nvPr/>
          </p:nvSpPr>
          <p:spPr>
            <a:xfrm>
              <a:off x="3994401" y="5027745"/>
              <a:ext cx="269828" cy="130669"/>
            </a:xfrm>
            <a:prstGeom prst="rect">
              <a:avLst/>
            </a:prstGeom>
          </p:spPr>
          <p:txBody>
            <a:bodyPr vert="horz" wrap="square" lIns="0" tIns="15240" rIns="0" bIns="0" rtlCol="0">
              <a:spAutoFit/>
            </a:bodyPr>
            <a:lstStyle/>
            <a:p>
              <a:pPr marL="12700">
                <a:lnSpc>
                  <a:spcPct val="100000"/>
                </a:lnSpc>
                <a:spcBef>
                  <a:spcPts val="120"/>
                </a:spcBef>
              </a:pPr>
              <a:r>
                <a:rPr sz="600" spc="-30" dirty="0">
                  <a:latin typeface="Trebuchet MS"/>
                  <a:cs typeface="Trebuchet MS"/>
                </a:rPr>
                <a:t>1.25”</a:t>
              </a:r>
              <a:endParaRPr sz="600" dirty="0">
                <a:latin typeface="Trebuchet MS"/>
                <a:cs typeface="Trebuchet MS"/>
              </a:endParaRPr>
            </a:p>
          </p:txBody>
        </p:sp>
        <p:sp>
          <p:nvSpPr>
            <p:cNvPr id="37" name="object 20"/>
            <p:cNvSpPr txBox="1"/>
            <p:nvPr/>
          </p:nvSpPr>
          <p:spPr>
            <a:xfrm>
              <a:off x="10149152" y="5141309"/>
              <a:ext cx="252759" cy="166447"/>
            </a:xfrm>
            <a:prstGeom prst="rect">
              <a:avLst/>
            </a:prstGeom>
          </p:spPr>
          <p:txBody>
            <a:bodyPr vert="horz" wrap="square" lIns="0" tIns="13970" rIns="0" bIns="0" rtlCol="0">
              <a:spAutoFit/>
            </a:bodyPr>
            <a:lstStyle/>
            <a:p>
              <a:pPr marL="12700">
                <a:lnSpc>
                  <a:spcPct val="100000"/>
                </a:lnSpc>
                <a:spcBef>
                  <a:spcPts val="110"/>
                </a:spcBef>
              </a:pPr>
              <a:r>
                <a:rPr sz="800" spc="-65" dirty="0">
                  <a:solidFill>
                    <a:srgbClr val="231F20"/>
                  </a:solidFill>
                  <a:latin typeface="Trebuchet MS"/>
                  <a:cs typeface="Trebuchet MS"/>
                </a:rPr>
                <a:t>2.5”</a:t>
              </a:r>
              <a:endParaRPr sz="800" dirty="0">
                <a:latin typeface="Trebuchet MS"/>
                <a:cs typeface="Trebuchet MS"/>
              </a:endParaRPr>
            </a:p>
          </p:txBody>
        </p:sp>
        <p:sp>
          <p:nvSpPr>
            <p:cNvPr id="38" name="object 21"/>
            <p:cNvSpPr txBox="1"/>
            <p:nvPr/>
          </p:nvSpPr>
          <p:spPr>
            <a:xfrm>
              <a:off x="12020747" y="2864130"/>
              <a:ext cx="1165539" cy="282338"/>
            </a:xfrm>
            <a:prstGeom prst="rect">
              <a:avLst/>
            </a:prstGeom>
          </p:spPr>
          <p:txBody>
            <a:bodyPr vert="horz" wrap="square" lIns="0" tIns="17145" rIns="0" bIns="0" rtlCol="0">
              <a:spAutoFit/>
            </a:bodyPr>
            <a:lstStyle/>
            <a:p>
              <a:pPr marL="12700">
                <a:lnSpc>
                  <a:spcPct val="100000"/>
                </a:lnSpc>
                <a:spcBef>
                  <a:spcPts val="135"/>
                </a:spcBef>
              </a:pPr>
              <a:r>
                <a:rPr sz="1400" spc="-50" dirty="0">
                  <a:solidFill>
                    <a:srgbClr val="231F20"/>
                  </a:solidFill>
                  <a:latin typeface="+mn-lt"/>
                  <a:cs typeface="Trebuchet MS"/>
                </a:rPr>
                <a:t>Current</a:t>
              </a:r>
              <a:r>
                <a:rPr sz="1400" spc="-60" dirty="0">
                  <a:solidFill>
                    <a:srgbClr val="231F20"/>
                  </a:solidFill>
                  <a:latin typeface="+mn-lt"/>
                  <a:cs typeface="Trebuchet MS"/>
                </a:rPr>
                <a:t> </a:t>
              </a:r>
              <a:r>
                <a:rPr sz="1400" spc="-20" dirty="0">
                  <a:solidFill>
                    <a:srgbClr val="231F20"/>
                  </a:solidFill>
                  <a:latin typeface="+mn-lt"/>
                  <a:cs typeface="Trebuchet MS"/>
                </a:rPr>
                <a:t>Size</a:t>
              </a:r>
              <a:endParaRPr sz="1400" dirty="0">
                <a:latin typeface="+mn-lt"/>
                <a:cs typeface="Trebuchet MS"/>
              </a:endParaRPr>
            </a:p>
          </p:txBody>
        </p:sp>
        <p:sp>
          <p:nvSpPr>
            <p:cNvPr id="39" name="object 23"/>
            <p:cNvSpPr txBox="1"/>
            <p:nvPr/>
          </p:nvSpPr>
          <p:spPr>
            <a:xfrm>
              <a:off x="1553289" y="2866412"/>
              <a:ext cx="836710" cy="282338"/>
            </a:xfrm>
            <a:prstGeom prst="rect">
              <a:avLst/>
            </a:prstGeom>
          </p:spPr>
          <p:txBody>
            <a:bodyPr vert="horz" wrap="square" lIns="0" tIns="17145" rIns="0" bIns="0" rtlCol="0">
              <a:spAutoFit/>
            </a:bodyPr>
            <a:lstStyle/>
            <a:p>
              <a:pPr marL="12700">
                <a:lnSpc>
                  <a:spcPct val="100000"/>
                </a:lnSpc>
                <a:spcBef>
                  <a:spcPts val="135"/>
                </a:spcBef>
              </a:pPr>
              <a:r>
                <a:rPr sz="1400" dirty="0">
                  <a:solidFill>
                    <a:srgbClr val="231F20"/>
                  </a:solidFill>
                  <a:latin typeface="+mn-lt"/>
                  <a:cs typeface="Trebuchet MS"/>
                </a:rPr>
                <a:t>Old</a:t>
              </a:r>
              <a:r>
                <a:rPr sz="1400" spc="-120" dirty="0">
                  <a:solidFill>
                    <a:srgbClr val="231F20"/>
                  </a:solidFill>
                  <a:latin typeface="+mn-lt"/>
                  <a:cs typeface="Trebuchet MS"/>
                </a:rPr>
                <a:t> </a:t>
              </a:r>
              <a:r>
                <a:rPr sz="1400" spc="-25" dirty="0">
                  <a:solidFill>
                    <a:srgbClr val="231F20"/>
                  </a:solidFill>
                  <a:latin typeface="+mn-lt"/>
                  <a:cs typeface="Trebuchet MS"/>
                </a:rPr>
                <a:t>Size</a:t>
              </a:r>
              <a:endParaRPr sz="1400" dirty="0">
                <a:latin typeface="+mn-lt"/>
                <a:cs typeface="Trebuchet MS"/>
              </a:endParaRPr>
            </a:p>
          </p:txBody>
        </p:sp>
      </p:grpSp>
      <p:sp>
        <p:nvSpPr>
          <p:cNvPr id="50" name="object 26">
            <a:extLst>
              <a:ext uri="{FF2B5EF4-FFF2-40B4-BE49-F238E27FC236}">
                <a16:creationId xmlns:a16="http://schemas.microsoft.com/office/drawing/2014/main" id="{128BCD8B-E68A-CE05-DD5B-022ACEDDA70F}"/>
              </a:ext>
            </a:extLst>
          </p:cNvPr>
          <p:cNvSpPr txBox="1"/>
          <p:nvPr/>
        </p:nvSpPr>
        <p:spPr>
          <a:xfrm>
            <a:off x="6490201" y="3711434"/>
            <a:ext cx="472797" cy="325089"/>
          </a:xfrm>
          <a:prstGeom prst="rect">
            <a:avLst/>
          </a:prstGeom>
        </p:spPr>
        <p:txBody>
          <a:bodyPr vert="horz" wrap="square" lIns="0" tIns="17145" rIns="0" bIns="0" rtlCol="0">
            <a:spAutoFit/>
          </a:bodyPr>
          <a:lstStyle/>
          <a:p>
            <a:pPr marL="12700" algn="ctr">
              <a:lnSpc>
                <a:spcPct val="100000"/>
              </a:lnSpc>
              <a:spcBef>
                <a:spcPts val="135"/>
              </a:spcBef>
            </a:pPr>
            <a:r>
              <a:rPr lang="en-US" sz="2000" b="1" dirty="0">
                <a:solidFill>
                  <a:srgbClr val="231F20"/>
                </a:solidFill>
                <a:latin typeface="Trebuchet MS"/>
                <a:cs typeface="Trebuchet MS"/>
              </a:rPr>
              <a:t>OR</a:t>
            </a:r>
            <a:endParaRPr sz="2000" b="1" dirty="0">
              <a:latin typeface="Trebuchet MS"/>
              <a:cs typeface="Trebuchet MS"/>
            </a:endParaRPr>
          </a:p>
        </p:txBody>
      </p:sp>
      <p:sp>
        <p:nvSpPr>
          <p:cNvPr id="5" name="Footer Placeholder 3">
            <a:extLst>
              <a:ext uri="{FF2B5EF4-FFF2-40B4-BE49-F238E27FC236}">
                <a16:creationId xmlns:a16="http://schemas.microsoft.com/office/drawing/2014/main" id="{068219E5-0702-91ED-5C02-9C3B9D5A5C61}"/>
              </a:ext>
            </a:extLst>
          </p:cNvPr>
          <p:cNvSpPr>
            <a:spLocks noGrp="1"/>
          </p:cNvSpPr>
          <p:nvPr>
            <p:ph type="ftr" sz="quarter" idx="11"/>
          </p:nvPr>
        </p:nvSpPr>
        <p:spPr>
          <a:xfrm>
            <a:off x="9996488" y="6524625"/>
            <a:ext cx="1992312" cy="295275"/>
          </a:xfrm>
        </p:spPr>
        <p:txBody>
          <a:bodyPr/>
          <a:lstStyle/>
          <a:p>
            <a:pPr>
              <a:defRPr/>
            </a:pPr>
            <a:r>
              <a:rPr lang="en-US" dirty="0"/>
              <a:t>www.nfhs.org</a:t>
            </a:r>
          </a:p>
        </p:txBody>
      </p:sp>
    </p:spTree>
    <p:extLst>
      <p:ext uri="{BB962C8B-B14F-4D97-AF65-F5344CB8AC3E}">
        <p14:creationId xmlns:p14="http://schemas.microsoft.com/office/powerpoint/2010/main" val="2029546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86FCD-95AE-C251-D0D3-58A157CCDB3A}"/>
              </a:ext>
            </a:extLst>
          </p:cNvPr>
          <p:cNvSpPr>
            <a:spLocks noGrp="1"/>
          </p:cNvSpPr>
          <p:nvPr>
            <p:ph type="title"/>
          </p:nvPr>
        </p:nvSpPr>
        <p:spPr/>
        <p:txBody>
          <a:bodyPr/>
          <a:lstStyle/>
          <a:p>
            <a:r>
              <a:rPr lang="en-US" sz="3200" dirty="0"/>
              <a:t>Editorial changes</a:t>
            </a:r>
            <a:br>
              <a:rPr lang="en-US" sz="3200" dirty="0"/>
            </a:br>
            <a:r>
              <a:rPr lang="en-US" sz="3200" dirty="0"/>
              <a:t>2-4 NOTE</a:t>
            </a:r>
          </a:p>
        </p:txBody>
      </p:sp>
      <p:sp>
        <p:nvSpPr>
          <p:cNvPr id="3" name="Content Placeholder 2">
            <a:extLst>
              <a:ext uri="{FF2B5EF4-FFF2-40B4-BE49-F238E27FC236}">
                <a16:creationId xmlns:a16="http://schemas.microsoft.com/office/drawing/2014/main" id="{6FE6501D-5BED-DF2D-7906-B3292E94E32B}"/>
              </a:ext>
            </a:extLst>
          </p:cNvPr>
          <p:cNvSpPr>
            <a:spLocks noGrp="1"/>
          </p:cNvSpPr>
          <p:nvPr>
            <p:ph idx="1"/>
          </p:nvPr>
        </p:nvSpPr>
        <p:spPr>
          <a:xfrm>
            <a:off x="1941513" y="2185988"/>
            <a:ext cx="9476764" cy="3663827"/>
          </a:xfrm>
        </p:spPr>
        <p:txBody>
          <a:bodyPr/>
          <a:lstStyle/>
          <a:p>
            <a:r>
              <a:rPr lang="en-US" sz="2800" dirty="0">
                <a:effectLst/>
                <a:latin typeface="Calibri" panose="020F0502020204030204" pitchFamily="34" charset="0"/>
                <a:ea typeface="Times New Roman" panose="02020603050405020304" pitchFamily="18" charset="0"/>
              </a:rPr>
              <a:t>Removed the phrase referencing special needs of individual participants with disabilities related to accommodations. </a:t>
            </a:r>
            <a:r>
              <a:rPr lang="en-US" sz="2800" dirty="0">
                <a:solidFill>
                  <a:srgbClr val="FF0000"/>
                </a:solidFill>
                <a:effectLst/>
                <a:latin typeface="Calibri" panose="020F0502020204030204" pitchFamily="34" charset="0"/>
                <a:ea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endParaRPr>
          </a:p>
        </p:txBody>
      </p:sp>
      <p:sp>
        <p:nvSpPr>
          <p:cNvPr id="4" name="Footer Placeholder 3">
            <a:extLst>
              <a:ext uri="{FF2B5EF4-FFF2-40B4-BE49-F238E27FC236}">
                <a16:creationId xmlns:a16="http://schemas.microsoft.com/office/drawing/2014/main" id="{C71B1EF9-E5D2-6127-463E-1A34BCE3FF13}"/>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577876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08018-EC63-CBC4-6451-9AB127599999}"/>
              </a:ext>
            </a:extLst>
          </p:cNvPr>
          <p:cNvSpPr>
            <a:spLocks noGrp="1"/>
          </p:cNvSpPr>
          <p:nvPr>
            <p:ph type="title"/>
          </p:nvPr>
        </p:nvSpPr>
        <p:spPr/>
        <p:txBody>
          <a:bodyPr/>
          <a:lstStyle/>
          <a:p>
            <a:br>
              <a:rPr lang="en-US" dirty="0"/>
            </a:br>
            <a:r>
              <a:rPr lang="en-US" dirty="0"/>
              <a:t>2024-26 NFHS water polo points of emphasis</a:t>
            </a:r>
          </a:p>
        </p:txBody>
      </p:sp>
    </p:spTree>
    <p:extLst>
      <p:ext uri="{BB962C8B-B14F-4D97-AF65-F5344CB8AC3E}">
        <p14:creationId xmlns:p14="http://schemas.microsoft.com/office/powerpoint/2010/main" val="1529713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455D-A876-AF68-4AB8-1F153E1EB118}"/>
              </a:ext>
            </a:extLst>
          </p:cNvPr>
          <p:cNvSpPr>
            <a:spLocks noGrp="1"/>
          </p:cNvSpPr>
          <p:nvPr>
            <p:ph type="title"/>
          </p:nvPr>
        </p:nvSpPr>
        <p:spPr>
          <a:xfrm>
            <a:off x="1941513" y="579804"/>
            <a:ext cx="10026650" cy="1204912"/>
          </a:xfrm>
        </p:spPr>
        <p:txBody>
          <a:bodyPr/>
          <a:lstStyle/>
          <a:p>
            <a:r>
              <a:rPr lang="en-US" dirty="0"/>
              <a:t>Inside the goal area clarifications</a:t>
            </a:r>
          </a:p>
        </p:txBody>
      </p:sp>
      <p:sp>
        <p:nvSpPr>
          <p:cNvPr id="3" name="Content Placeholder 2">
            <a:extLst>
              <a:ext uri="{FF2B5EF4-FFF2-40B4-BE49-F238E27FC236}">
                <a16:creationId xmlns:a16="http://schemas.microsoft.com/office/drawing/2014/main" id="{A13D5B14-62A7-7F1F-59E7-C6B04B1D380E}"/>
              </a:ext>
            </a:extLst>
          </p:cNvPr>
          <p:cNvSpPr>
            <a:spLocks noGrp="1"/>
          </p:cNvSpPr>
          <p:nvPr>
            <p:ph idx="1"/>
          </p:nvPr>
        </p:nvSpPr>
        <p:spPr/>
        <p:txBody>
          <a:bodyPr/>
          <a:lstStyle/>
          <a:p>
            <a:r>
              <a:rPr lang="en-US" sz="2800" kern="0" dirty="0">
                <a:effectLst/>
                <a:latin typeface="Calibri" panose="020F0502020204030204" pitchFamily="34" charset="0"/>
                <a:ea typeface="Times New Roman" panose="02020603050405020304" pitchFamily="18" charset="0"/>
              </a:rPr>
              <a:t>Referees should be certain the player is inside the goal area when receiving the ball. </a:t>
            </a:r>
          </a:p>
          <a:p>
            <a:endParaRPr lang="en-US" sz="2800" kern="0" dirty="0">
              <a:latin typeface="Calibri" panose="020F0502020204030204" pitchFamily="34" charset="0"/>
              <a:ea typeface="Times New Roman" panose="02020603050405020304" pitchFamily="18" charset="0"/>
            </a:endParaRPr>
          </a:p>
          <a:p>
            <a:r>
              <a:rPr lang="en-US" sz="2800" kern="0" dirty="0">
                <a:effectLst/>
                <a:latin typeface="Calibri" panose="020F0502020204030204" pitchFamily="34" charset="0"/>
                <a:ea typeface="Times New Roman" panose="02020603050405020304" pitchFamily="18" charset="0"/>
              </a:rPr>
              <a:t>If the referees are not certain, they should assume the player was not inside the goal area. </a:t>
            </a:r>
          </a:p>
          <a:p>
            <a:endParaRPr lang="en-US" sz="2800" kern="0" dirty="0">
              <a:latin typeface="Calibri" panose="020F0502020204030204" pitchFamily="34" charset="0"/>
              <a:ea typeface="Times New Roman" panose="02020603050405020304" pitchFamily="18" charset="0"/>
            </a:endParaRPr>
          </a:p>
          <a:p>
            <a:r>
              <a:rPr lang="en-US" sz="2800" kern="0" dirty="0">
                <a:effectLst/>
                <a:latin typeface="Calibri" panose="020F0502020204030204" pitchFamily="34" charset="0"/>
                <a:ea typeface="Times New Roman" panose="02020603050405020304" pitchFamily="18" charset="0"/>
              </a:rPr>
              <a:t>Being on the line of the goal area is not considered being inside the goal area.</a:t>
            </a:r>
            <a:br>
              <a:rPr lang="en-US" sz="2800" kern="0" dirty="0">
                <a:effectLst/>
                <a:latin typeface="Calibri" panose="020F0502020204030204" pitchFamily="34" charset="0"/>
                <a:ea typeface="Times New Roman" panose="02020603050405020304" pitchFamily="18" charset="0"/>
              </a:rPr>
            </a:br>
            <a:endParaRPr lang="en-US" sz="2800" dirty="0"/>
          </a:p>
        </p:txBody>
      </p:sp>
      <p:sp>
        <p:nvSpPr>
          <p:cNvPr id="4" name="Footer Placeholder 3">
            <a:extLst>
              <a:ext uri="{FF2B5EF4-FFF2-40B4-BE49-F238E27FC236}">
                <a16:creationId xmlns:a16="http://schemas.microsoft.com/office/drawing/2014/main" id="{25B238B0-B4C5-1261-9E38-BF5F03AC2854}"/>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904212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455D-A876-AF68-4AB8-1F153E1EB118}"/>
              </a:ext>
            </a:extLst>
          </p:cNvPr>
          <p:cNvSpPr>
            <a:spLocks noGrp="1"/>
          </p:cNvSpPr>
          <p:nvPr>
            <p:ph type="title"/>
          </p:nvPr>
        </p:nvSpPr>
        <p:spPr/>
        <p:txBody>
          <a:bodyPr/>
          <a:lstStyle/>
          <a:p>
            <a:r>
              <a:rPr lang="en-US" dirty="0"/>
              <a:t>Ball in hand</a:t>
            </a:r>
          </a:p>
        </p:txBody>
      </p:sp>
      <p:sp>
        <p:nvSpPr>
          <p:cNvPr id="3" name="Content Placeholder 2">
            <a:extLst>
              <a:ext uri="{FF2B5EF4-FFF2-40B4-BE49-F238E27FC236}">
                <a16:creationId xmlns:a16="http://schemas.microsoft.com/office/drawing/2014/main" id="{A13D5B14-62A7-7F1F-59E7-C6B04B1D380E}"/>
              </a:ext>
            </a:extLst>
          </p:cNvPr>
          <p:cNvSpPr>
            <a:spLocks noGrp="1"/>
          </p:cNvSpPr>
          <p:nvPr>
            <p:ph idx="1"/>
          </p:nvPr>
        </p:nvSpPr>
        <p:spPr/>
        <p:txBody>
          <a:bodyPr/>
          <a:lstStyle/>
          <a:p>
            <a:r>
              <a:rPr lang="en-US" sz="2800" kern="0" dirty="0">
                <a:effectLst/>
                <a:latin typeface="Calibri" panose="020F0502020204030204" pitchFamily="34" charset="0"/>
                <a:ea typeface="Times New Roman" panose="02020603050405020304" pitchFamily="18" charset="0"/>
              </a:rPr>
              <a:t>It should not be an ordinary foul or exclusion foul to “tackle” (hold, sink, pull back) an opponent in an attempt to steal the ball out of the hand of the attacker as long as those actions are not deemed violent or over-aggressive. </a:t>
            </a:r>
          </a:p>
          <a:p>
            <a:endParaRPr lang="en-US" sz="2800" kern="0" dirty="0">
              <a:effectLst/>
              <a:latin typeface="Calibri" panose="020F0502020204030204" pitchFamily="34" charset="0"/>
              <a:ea typeface="Times New Roman" panose="02020603050405020304" pitchFamily="18" charset="0"/>
            </a:endParaRPr>
          </a:p>
          <a:p>
            <a:r>
              <a:rPr lang="en-US" sz="2800" kern="0" dirty="0">
                <a:effectLst/>
                <a:latin typeface="Calibri" panose="020F0502020204030204" pitchFamily="34" charset="0"/>
                <a:ea typeface="Times New Roman" panose="02020603050405020304" pitchFamily="18" charset="0"/>
              </a:rPr>
              <a:t>If an attacker is holding the ball and the attacker’s arm is grabbed or pulled, which jars the ball loose from the attacker's hand, a quick ordinary foul should not be given as no foul has been committed.</a:t>
            </a:r>
            <a:br>
              <a:rPr lang="en-US" sz="2800" kern="0" dirty="0">
                <a:effectLst/>
                <a:latin typeface="Calibri" panose="020F0502020204030204" pitchFamily="34" charset="0"/>
                <a:ea typeface="Times New Roman" panose="02020603050405020304" pitchFamily="18" charset="0"/>
              </a:rPr>
            </a:br>
            <a:endParaRPr lang="en-US" sz="2800" dirty="0"/>
          </a:p>
        </p:txBody>
      </p:sp>
      <p:sp>
        <p:nvSpPr>
          <p:cNvPr id="4" name="Footer Placeholder 3">
            <a:extLst>
              <a:ext uri="{FF2B5EF4-FFF2-40B4-BE49-F238E27FC236}">
                <a16:creationId xmlns:a16="http://schemas.microsoft.com/office/drawing/2014/main" id="{25B238B0-B4C5-1261-9E38-BF5F03AC2854}"/>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53842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455D-A876-AF68-4AB8-1F153E1EB118}"/>
              </a:ext>
            </a:extLst>
          </p:cNvPr>
          <p:cNvSpPr>
            <a:spLocks noGrp="1"/>
          </p:cNvSpPr>
          <p:nvPr>
            <p:ph type="title"/>
          </p:nvPr>
        </p:nvSpPr>
        <p:spPr>
          <a:xfrm>
            <a:off x="1941513" y="603250"/>
            <a:ext cx="10026650" cy="1204912"/>
          </a:xfrm>
        </p:spPr>
        <p:txBody>
          <a:bodyPr/>
          <a:lstStyle/>
          <a:p>
            <a:r>
              <a:rPr lang="en-US" dirty="0"/>
              <a:t>advantage</a:t>
            </a:r>
          </a:p>
        </p:txBody>
      </p:sp>
      <p:sp>
        <p:nvSpPr>
          <p:cNvPr id="3" name="Content Placeholder 2">
            <a:extLst>
              <a:ext uri="{FF2B5EF4-FFF2-40B4-BE49-F238E27FC236}">
                <a16:creationId xmlns:a16="http://schemas.microsoft.com/office/drawing/2014/main" id="{A13D5B14-62A7-7F1F-59E7-C6B04B1D380E}"/>
              </a:ext>
            </a:extLst>
          </p:cNvPr>
          <p:cNvSpPr>
            <a:spLocks noGrp="1"/>
          </p:cNvSpPr>
          <p:nvPr>
            <p:ph idx="1"/>
          </p:nvPr>
        </p:nvSpPr>
        <p:spPr/>
        <p:txBody>
          <a:bodyPr/>
          <a:lstStyle/>
          <a:p>
            <a:pPr marL="0" marR="0" fontAlgn="base">
              <a:lnSpc>
                <a:spcPct val="107000"/>
              </a:lnSpc>
              <a:spcBef>
                <a:spcPts val="0"/>
              </a:spcBef>
              <a:spcAft>
                <a:spcPts val="0"/>
              </a:spcAft>
            </a:pPr>
            <a: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t>The purpose of the advantage rule and the game itself is to score goals to</a:t>
            </a:r>
            <a:b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br>
            <a: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t>      win the game. </a:t>
            </a:r>
          </a:p>
          <a:p>
            <a:pPr marL="0" marR="0" fontAlgn="base">
              <a:lnSpc>
                <a:spcPct val="107000"/>
              </a:lnSpc>
              <a:spcBef>
                <a:spcPts val="0"/>
              </a:spcBef>
              <a:spcAft>
                <a:spcPts val="0"/>
              </a:spcAft>
            </a:pPr>
            <a:endParaRPr lang="en-US" sz="800" kern="0" dirty="0">
              <a:latin typeface="Calibri" panose="020F0502020204030204" pitchFamily="34" charset="0"/>
              <a:ea typeface="Times New Roman" panose="02020603050405020304" pitchFamily="18" charset="0"/>
              <a:cs typeface="Times New Roman" panose="02020603050405020304" pitchFamily="18" charset="0"/>
            </a:endParaRPr>
          </a:p>
          <a:p>
            <a:pPr marL="0" marR="0" fontAlgn="base">
              <a:lnSpc>
                <a:spcPct val="107000"/>
              </a:lnSpc>
              <a:spcBef>
                <a:spcPts val="0"/>
              </a:spcBef>
              <a:spcAft>
                <a:spcPts val="0"/>
              </a:spcAft>
            </a:pPr>
            <a: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t>The advantage rule clearly states that referees have the discretion to award</a:t>
            </a:r>
            <a:b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br>
            <a: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t>      or not to award any foul depending on whether the decision would</a:t>
            </a:r>
            <a:b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br>
            <a: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t>       advantage the attacking team. </a:t>
            </a:r>
          </a:p>
          <a:p>
            <a:pPr marL="0" marR="0" fontAlgn="base">
              <a:lnSpc>
                <a:spcPct val="107000"/>
              </a:lnSpc>
              <a:spcBef>
                <a:spcPts val="0"/>
              </a:spcBef>
              <a:spcAft>
                <a:spcPts val="0"/>
              </a:spcAft>
            </a:pPr>
            <a:endParaRPr lang="en-US" sz="800" kern="0" dirty="0">
              <a:latin typeface="Calibri" panose="020F0502020204030204" pitchFamily="34" charset="0"/>
              <a:ea typeface="Times New Roman" panose="02020603050405020304" pitchFamily="18" charset="0"/>
              <a:cs typeface="Times New Roman" panose="02020603050405020304" pitchFamily="18" charset="0"/>
            </a:endParaRPr>
          </a:p>
          <a:p>
            <a:pPr marL="0" marR="0" fontAlgn="base">
              <a:lnSpc>
                <a:spcPct val="107000"/>
              </a:lnSpc>
              <a:spcBef>
                <a:spcPts val="0"/>
              </a:spcBef>
              <a:spcAft>
                <a:spcPts val="0"/>
              </a:spcAft>
            </a:pPr>
            <a: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t>Referees are to refrain from awarding a foul if it would be an advantage to</a:t>
            </a:r>
            <a:b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br>
            <a: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t>     the offending team. If a player is holding the ball and/or is making progress</a:t>
            </a:r>
            <a:b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br>
            <a: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t>     toward a greater advantage and an opportunity to score a natural goal, the</a:t>
            </a:r>
            <a:b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br>
            <a: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t>     referees should allow that action to continue and not whistle a foul too</a:t>
            </a:r>
            <a:b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br>
            <a:r>
              <a:rPr lang="en-US" sz="2400" kern="0" dirty="0">
                <a:effectLst/>
                <a:latin typeface="Calibri" panose="020F0502020204030204" pitchFamily="34" charset="0"/>
                <a:ea typeface="Times New Roman" panose="02020603050405020304" pitchFamily="18" charset="0"/>
                <a:cs typeface="Times New Roman" panose="02020603050405020304" pitchFamily="18" charset="0"/>
              </a:rPr>
              <a:t>     quickly.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25B238B0-B4C5-1261-9E38-BF5F03AC2854}"/>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104164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F313A2FB-CE33-510A-E72D-4F66571F2973}"/>
              </a:ext>
            </a:extLst>
          </p:cNvPr>
          <p:cNvPicPr>
            <a:picLocks noGrp="1"/>
          </p:cNvPicPr>
          <p:nvPr>
            <p:ph idx="1"/>
          </p:nvPr>
        </p:nvPicPr>
        <p:blipFill>
          <a:blip r:embed="rId3">
            <a:extLst>
              <a:ext uri="{28A0092B-C50C-407E-A947-70E740481C1C}">
                <a14:useLocalDpi xmlns:a14="http://schemas.microsoft.com/office/drawing/2010/main" val="0"/>
              </a:ext>
            </a:extLst>
          </a:blip>
          <a:srcRect/>
          <a:stretch/>
        </p:blipFill>
        <p:spPr>
          <a:xfrm>
            <a:off x="0" y="0"/>
            <a:ext cx="12192000" cy="3178629"/>
          </a:xfrm>
        </p:spPr>
      </p:pic>
      <p:sp>
        <p:nvSpPr>
          <p:cNvPr id="13" name="Rectangle 12">
            <a:extLst>
              <a:ext uri="{FF2B5EF4-FFF2-40B4-BE49-F238E27FC236}">
                <a16:creationId xmlns:a16="http://schemas.microsoft.com/office/drawing/2014/main" id="{67CF6368-6D49-6EFC-7E7F-491E26FD6AAD}"/>
              </a:ext>
            </a:extLst>
          </p:cNvPr>
          <p:cNvSpPr/>
          <p:nvPr/>
        </p:nvSpPr>
        <p:spPr>
          <a:xfrm>
            <a:off x="0" y="638629"/>
            <a:ext cx="12192000" cy="1490472"/>
          </a:xfrm>
          <a:prstGeom prst="rect">
            <a:avLst/>
          </a:prstGeom>
          <a:solidFill>
            <a:schemeClr val="bg1">
              <a:alpha val="72146"/>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0E6A0B95-07DF-0E59-AC1A-5073C664DD80}"/>
              </a:ext>
            </a:extLst>
          </p:cNvPr>
          <p:cNvSpPr>
            <a:spLocks noGrp="1"/>
          </p:cNvSpPr>
          <p:nvPr>
            <p:ph type="title"/>
          </p:nvPr>
        </p:nvSpPr>
        <p:spPr>
          <a:xfrm>
            <a:off x="7205209" y="1448453"/>
            <a:ext cx="4783591" cy="990146"/>
          </a:xfrm>
        </p:spPr>
        <p:txBody>
          <a:bodyPr/>
          <a:lstStyle/>
          <a:p>
            <a:pPr algn="ctr"/>
            <a:r>
              <a:rPr lang="en-US" cap="none" dirty="0"/>
              <a:t>Officiating Water Polo</a:t>
            </a:r>
          </a:p>
        </p:txBody>
      </p:sp>
      <p:sp>
        <p:nvSpPr>
          <p:cNvPr id="4" name="Footer Placeholder 3">
            <a:extLst>
              <a:ext uri="{FF2B5EF4-FFF2-40B4-BE49-F238E27FC236}">
                <a16:creationId xmlns:a16="http://schemas.microsoft.com/office/drawing/2014/main" id="{1668145C-E443-DCA7-2424-9CCBB02B9AC1}"/>
              </a:ext>
            </a:extLst>
          </p:cNvPr>
          <p:cNvSpPr>
            <a:spLocks noGrp="1"/>
          </p:cNvSpPr>
          <p:nvPr>
            <p:ph type="ftr" sz="quarter" idx="11"/>
          </p:nvPr>
        </p:nvSpPr>
        <p:spPr/>
        <p:txBody>
          <a:bodyPr/>
          <a:lstStyle/>
          <a:p>
            <a:pPr>
              <a:defRPr/>
            </a:pPr>
            <a:r>
              <a:rPr lang="en-US"/>
              <a:t>www.nfhs.org</a:t>
            </a:r>
            <a:endParaRPr lang="en-US" dirty="0"/>
          </a:p>
        </p:txBody>
      </p:sp>
      <p:pic>
        <p:nvPicPr>
          <p:cNvPr id="15" name="Picture 14" descr="A blue and red logo&#10;&#10;Description automatically generated">
            <a:extLst>
              <a:ext uri="{FF2B5EF4-FFF2-40B4-BE49-F238E27FC236}">
                <a16:creationId xmlns:a16="http://schemas.microsoft.com/office/drawing/2014/main" id="{42005002-AE19-B838-4AC2-869D3BBBF8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924" y="1206234"/>
            <a:ext cx="3234871" cy="1338567"/>
          </a:xfrm>
          <a:prstGeom prst="rect">
            <a:avLst/>
          </a:prstGeom>
        </p:spPr>
      </p:pic>
      <p:sp>
        <p:nvSpPr>
          <p:cNvPr id="20" name="TextBox 19">
            <a:extLst>
              <a:ext uri="{FF2B5EF4-FFF2-40B4-BE49-F238E27FC236}">
                <a16:creationId xmlns:a16="http://schemas.microsoft.com/office/drawing/2014/main" id="{A4B8889D-CB79-7358-3B25-0DC64C84FF11}"/>
              </a:ext>
            </a:extLst>
          </p:cNvPr>
          <p:cNvSpPr txBox="1"/>
          <p:nvPr/>
        </p:nvSpPr>
        <p:spPr>
          <a:xfrm>
            <a:off x="1754185" y="3071276"/>
            <a:ext cx="10126891" cy="3600986"/>
          </a:xfrm>
          <a:prstGeom prst="rect">
            <a:avLst/>
          </a:prstGeom>
          <a:noFill/>
        </p:spPr>
        <p:txBody>
          <a:bodyPr wrap="square" rtlCol="0">
            <a:spAutoFit/>
          </a:bodyPr>
          <a:lstStyle/>
          <a:p>
            <a:pPr>
              <a:lnSpc>
                <a:spcPct val="150000"/>
              </a:lnSpc>
            </a:pPr>
            <a:r>
              <a:rPr lang="en-US" sz="2400" b="1" dirty="0">
                <a:solidFill>
                  <a:schemeClr val="accent2"/>
                </a:solidFill>
                <a:latin typeface="Calibri" panose="020F0502020204030204" pitchFamily="34" charset="0"/>
                <a:cs typeface="Calibri" panose="020F0502020204030204" pitchFamily="34" charset="0"/>
              </a:rPr>
              <a:t>Course Description</a:t>
            </a:r>
          </a:p>
          <a:p>
            <a:r>
              <a:rPr lang="en-US" sz="2400" b="1" dirty="0">
                <a:solidFill>
                  <a:schemeClr val="accent3"/>
                </a:solidFill>
                <a:latin typeface="Calibri" panose="020F0502020204030204" pitchFamily="34" charset="0"/>
                <a:cs typeface="Calibri" panose="020F0502020204030204" pitchFamily="34" charset="0"/>
              </a:rPr>
              <a:t>Officiating water polo is a comprehensive course designed to equip aspiring referees with the skills and knowledge needed to become a proficient water polo official.  This course will delve into the intricacies of the game’s rules, helping to hone your judgment and and decision-making abilities to ensure fair play and safety in every match. Whether you’re a seasoned official looking to enhance your expertise or a newcomer eager to dive into the world of water polo officiating, this course will provide you with the essential tools for success. </a:t>
            </a:r>
          </a:p>
        </p:txBody>
      </p:sp>
      <p:pic>
        <p:nvPicPr>
          <p:cNvPr id="5" name="Picture 4" descr="A logo of a water polo team&#10;&#10;Description automatically generated">
            <a:extLst>
              <a:ext uri="{FF2B5EF4-FFF2-40B4-BE49-F238E27FC236}">
                <a16:creationId xmlns:a16="http://schemas.microsoft.com/office/drawing/2014/main" id="{99D52CD7-76C9-5A18-A857-863679B6DF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4263" y="1206234"/>
            <a:ext cx="1375706" cy="1474585"/>
          </a:xfrm>
          <a:prstGeom prst="rect">
            <a:avLst/>
          </a:prstGeom>
        </p:spPr>
      </p:pic>
    </p:spTree>
    <p:extLst>
      <p:ext uri="{BB962C8B-B14F-4D97-AF65-F5344CB8AC3E}">
        <p14:creationId xmlns:p14="http://schemas.microsoft.com/office/powerpoint/2010/main" val="4290066083"/>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4-25 NFHS Stock Sport Rules PowerPoint_Wide Format" id="{8D03BECD-56A9-4EE8-8FBA-C8CF0F38A91C}" vid="{75E0C887-FAC2-4B74-A619-AAB49B6260F6}"/>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C36A34F339A54D85C37DD81207F966" ma:contentTypeVersion="13" ma:contentTypeDescription="Create a new document." ma:contentTypeScope="" ma:versionID="b1d60f096ce905ea2c8f4b546515be3e">
  <xsd:schema xmlns:xsd="http://www.w3.org/2001/XMLSchema" xmlns:xs="http://www.w3.org/2001/XMLSchema" xmlns:p="http://schemas.microsoft.com/office/2006/metadata/properties" xmlns:ns3="3bb8d7d1-06b8-47b8-a0de-bad91f18ef42" xmlns:ns4="ffc60a71-4a50-4afc-be20-b1cf64734936" targetNamespace="http://schemas.microsoft.com/office/2006/metadata/properties" ma:root="true" ma:fieldsID="5dfcda41ff764e825aef5537df9b60fd" ns3:_="" ns4:_="">
    <xsd:import namespace="3bb8d7d1-06b8-47b8-a0de-bad91f18ef42"/>
    <xsd:import namespace="ffc60a71-4a50-4afc-be20-b1cf647349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8d7d1-06b8-47b8-a0de-bad91f18ef4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c60a71-4a50-4afc-be20-b1cf647349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B75652-BDDA-4D9D-B291-71910975C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8d7d1-06b8-47b8-a0de-bad91f18ef42"/>
    <ds:schemaRef ds:uri="ffc60a71-4a50-4afc-be20-b1cf647349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3.xml><?xml version="1.0" encoding="utf-8"?>
<ds:datastoreItem xmlns:ds="http://schemas.openxmlformats.org/officeDocument/2006/customXml" ds:itemID="{B8277D50-A8F4-41EA-8AAF-2B8EFD1D1E78}">
  <ds:schemaRefs>
    <ds:schemaRef ds:uri="http://purl.org/dc/terms/"/>
    <ds:schemaRef ds:uri="http://www.w3.org/XML/1998/namespace"/>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 ds:uri="3bb8d7d1-06b8-47b8-a0de-bad91f18ef42"/>
    <ds:schemaRef ds:uri="ffc60a71-4a50-4afc-be20-b1cf64734936"/>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2024-25 NFHS Stock Sport Rules PowerPoint_Wide Format</Template>
  <TotalTime>2740</TotalTime>
  <Words>4743</Words>
  <Application>Microsoft Macintosh PowerPoint</Application>
  <PresentationFormat>Widescreen</PresentationFormat>
  <Paragraphs>222</Paragraphs>
  <Slides>27</Slides>
  <Notes>24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27</vt:i4>
      </vt:variant>
    </vt:vector>
  </HeadingPairs>
  <TitlesOfParts>
    <vt:vector size="37" baseType="lpstr">
      <vt:lpstr>Aptos</vt:lpstr>
      <vt:lpstr>Aptos Display</vt:lpstr>
      <vt:lpstr>Arial</vt:lpstr>
      <vt:lpstr>Calibri</vt:lpstr>
      <vt:lpstr>Courier New</vt:lpstr>
      <vt:lpstr>Times New Roman</vt:lpstr>
      <vt:lpstr>Trebuchet MS</vt:lpstr>
      <vt:lpstr>Wingdings</vt:lpstr>
      <vt:lpstr>Office Theme</vt:lpstr>
      <vt:lpstr>Custom Design</vt:lpstr>
      <vt:lpstr> 2024-25 nfhs water polo RULES CHANGES</vt:lpstr>
      <vt:lpstr>MARKERS 1-6-1e (NEW) </vt:lpstr>
      <vt:lpstr>MARKERS 1-6-1e (NEW) </vt:lpstr>
      <vt:lpstr>MARKERS 1-6-1e (NEW) </vt:lpstr>
      <vt:lpstr>Ball description 1-16</vt:lpstr>
      <vt:lpstr>Teams and substitutes 2-1-2</vt:lpstr>
      <vt:lpstr>Game timer duties 3-17-2a</vt:lpstr>
      <vt:lpstr>Goals – how scored 4-22 NOTE (NEW)</vt:lpstr>
      <vt:lpstr>Section 10 Free throws – where taken 5-10-1</vt:lpstr>
      <vt:lpstr>free throws – time allowed 5-11 NOTE (NEW)</vt:lpstr>
      <vt:lpstr>inside the goal area 6-11-1, 6-11-2</vt:lpstr>
      <vt:lpstr> Inside goal area 6-11-3 (new) </vt:lpstr>
      <vt:lpstr>the attacker is Outside the goal area: allowed</vt:lpstr>
      <vt:lpstr>The attacker is inside the goal but behind the line   of the ball: allowed</vt:lpstr>
      <vt:lpstr> the attacker is inside the goal area: not allowed</vt:lpstr>
      <vt:lpstr>  </vt:lpstr>
      <vt:lpstr> 2024-26 nfhs water polo major editorial CHANGES</vt:lpstr>
      <vt:lpstr>Editorial changes NOTE</vt:lpstr>
      <vt:lpstr>NFHS Authenticating Mark update 1-19-3</vt:lpstr>
      <vt:lpstr>NFHS Authenticating Mark update</vt:lpstr>
      <vt:lpstr>Water polo</vt:lpstr>
      <vt:lpstr>Editorial changes 2-4 NOTE</vt:lpstr>
      <vt:lpstr> 2024-26 NFHS water polo points of emphasis</vt:lpstr>
      <vt:lpstr>Inside the goal area clarifications</vt:lpstr>
      <vt:lpstr>Ball in hand</vt:lpstr>
      <vt:lpstr>advantage</vt:lpstr>
      <vt:lpstr>Officiating Water Polo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2024-25 NFHS swimm ing and diving Rules PowerPoint</dc:title>
  <dc:creator>Sandy Searcy</dc:creator>
  <cp:lastModifiedBy>Bobbi Madsen</cp:lastModifiedBy>
  <cp:revision>21</cp:revision>
  <cp:lastPrinted>2023-05-23T18:19:08Z</cp:lastPrinted>
  <dcterms:created xsi:type="dcterms:W3CDTF">2024-05-04T18:56:07Z</dcterms:created>
  <dcterms:modified xsi:type="dcterms:W3CDTF">2024-08-05T18:58:08Z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0x01010052C36A34F339A54D85C37DD81207F966</vt:lpwstr>
  </property>
</Properties>
</file>