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28.jpg" ContentType="image/jpg"/>
  <Override PartName="/ppt/media/image29.jpg" ContentType="image/jpg"/>
  <Override PartName="/ppt/media/image30.jpg" ContentType="image/jpg"/>
  <Override PartName="/ppt/media/image31.jpg" ContentType="image/jpg"/>
  <Override PartName="/ppt/media/image32.jpg" ContentType="image/jpg"/>
  <Override PartName="/ppt/media/image33.jpg" ContentType="image/jpg"/>
  <Override PartName="/ppt/media/image34.jpg" ContentType="image/jpg"/>
  <Override PartName="/ppt/media/image35.jpg" ContentType="image/jpg"/>
  <Override PartName="/ppt/media/image36.jpg" ContentType="image/jpg"/>
  <Override PartName="/ppt/media/image37.jpg" ContentType="image/jpg"/>
  <Override PartName="/ppt/media/image38.jpg" ContentType="image/jp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9" r:id="rId1"/>
  </p:sldMasterIdLst>
  <p:notesMasterIdLst>
    <p:notesMasterId r:id="rId31"/>
  </p:notesMasterIdLst>
  <p:handoutMasterIdLst>
    <p:handoutMasterId r:id="rId32"/>
  </p:handoutMasterIdLst>
  <p:sldIdLst>
    <p:sldId id="279" r:id="rId2"/>
    <p:sldId id="794" r:id="rId3"/>
    <p:sldId id="320" r:id="rId4"/>
    <p:sldId id="317" r:id="rId5"/>
    <p:sldId id="321" r:id="rId6"/>
    <p:sldId id="795" r:id="rId7"/>
    <p:sldId id="318" r:id="rId8"/>
    <p:sldId id="322" r:id="rId9"/>
    <p:sldId id="323" r:id="rId10"/>
    <p:sldId id="796" r:id="rId11"/>
    <p:sldId id="319" r:id="rId12"/>
    <p:sldId id="324" r:id="rId13"/>
    <p:sldId id="802" r:id="rId14"/>
    <p:sldId id="325" r:id="rId15"/>
    <p:sldId id="326" r:id="rId16"/>
    <p:sldId id="327" r:id="rId17"/>
    <p:sldId id="328" r:id="rId18"/>
    <p:sldId id="290" r:id="rId19"/>
    <p:sldId id="800" r:id="rId20"/>
    <p:sldId id="801" r:id="rId21"/>
    <p:sldId id="300" r:id="rId22"/>
    <p:sldId id="301" r:id="rId23"/>
    <p:sldId id="306" r:id="rId24"/>
    <p:sldId id="299" r:id="rId25"/>
    <p:sldId id="797" r:id="rId26"/>
    <p:sldId id="791" r:id="rId27"/>
    <p:sldId id="330" r:id="rId28"/>
    <p:sldId id="329" r:id="rId29"/>
    <p:sldId id="276" r:id="rId3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EA1F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0DAEA2-437A-EC56-DEF4-43B348A3DFD7}" v="2" dt="2026-01-25T16:27:43.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26" autoAdjust="0"/>
    <p:restoredTop sz="54422" autoAdjust="0"/>
  </p:normalViewPr>
  <p:slideViewPr>
    <p:cSldViewPr snapToGrid="0">
      <p:cViewPr varScale="1">
        <p:scale>
          <a:sx n="62" d="100"/>
          <a:sy n="62" d="100"/>
        </p:scale>
        <p:origin x="2888" y="184"/>
      </p:cViewPr>
      <p:guideLst/>
    </p:cSldViewPr>
  </p:slideViewPr>
  <p:notesTextViewPr>
    <p:cViewPr>
      <p:scale>
        <a:sx n="3" d="2"/>
        <a:sy n="3" d="2"/>
      </p:scale>
      <p:origin x="0" y="0"/>
    </p:cViewPr>
  </p:notesTextViewPr>
  <p:notesViewPr>
    <p:cSldViewPr snapToGrid="0">
      <p:cViewPr varScale="1">
        <p:scale>
          <a:sx n="82" d="100"/>
          <a:sy n="82" d="100"/>
        </p:scale>
        <p:origin x="38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DE1022-C92A-DC29-29FA-C6428DB4D1BB}"/>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33C9870-B49A-89C9-752C-D1DEE463FA97}"/>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F19F8647-79FF-49AB-ABA8-B4FD0D753EE4}" type="datetimeFigureOut">
              <a:rPr lang="en-US" smtClean="0"/>
              <a:t>1/27/2026</a:t>
            </a:fld>
            <a:endParaRPr lang="en-US"/>
          </a:p>
        </p:txBody>
      </p:sp>
      <p:sp>
        <p:nvSpPr>
          <p:cNvPr id="4" name="Footer Placeholder 3">
            <a:extLst>
              <a:ext uri="{FF2B5EF4-FFF2-40B4-BE49-F238E27FC236}">
                <a16:creationId xmlns:a16="http://schemas.microsoft.com/office/drawing/2014/main" id="{75BFB30D-AF2D-CDE0-8C6A-EC1FEFF4E132}"/>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AFEBBCAA-4825-A8AA-3CD0-9B017B3621EE}"/>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92BD4BD4-6C02-4784-86D3-E0AE5669F090}" type="slidenum">
              <a:rPr lang="en-US" smtClean="0"/>
              <a:t>‹#›</a:t>
            </a:fld>
            <a:endParaRPr lang="en-US"/>
          </a:p>
        </p:txBody>
      </p:sp>
    </p:spTree>
    <p:extLst>
      <p:ext uri="{BB962C8B-B14F-4D97-AF65-F5344CB8AC3E}">
        <p14:creationId xmlns:p14="http://schemas.microsoft.com/office/powerpoint/2010/main" val="666998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C12CD216-CA38-4B71-8286-C1CE8A27777E}" type="datetimeFigureOut">
              <a:rPr lang="en-US" smtClean="0"/>
              <a:t>1/27/2026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1E75B04B-E4FE-4365-916A-88871C80FA87}" type="slidenum">
              <a:rPr lang="en-US" smtClean="0"/>
              <a:t>‹#›</a:t>
            </a:fld>
            <a:endParaRPr lang="en-US"/>
          </a:p>
        </p:txBody>
      </p:sp>
    </p:spTree>
    <p:extLst>
      <p:ext uri="{BB962C8B-B14F-4D97-AF65-F5344CB8AC3E}">
        <p14:creationId xmlns:p14="http://schemas.microsoft.com/office/powerpoint/2010/main" val="2603088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814579" indent="-313299">
              <a:defRPr>
                <a:solidFill>
                  <a:schemeClr val="tx1"/>
                </a:solidFill>
                <a:latin typeface="Arial" panose="020B0604020202020204" pitchFamily="34" charset="0"/>
                <a:cs typeface="Arial" panose="020B0604020202020204" pitchFamily="34" charset="0"/>
              </a:defRPr>
            </a:lvl2pPr>
            <a:lvl3pPr marL="1253198" indent="-250639">
              <a:defRPr>
                <a:solidFill>
                  <a:schemeClr val="tx1"/>
                </a:solidFill>
                <a:latin typeface="Arial" panose="020B0604020202020204" pitchFamily="34" charset="0"/>
                <a:cs typeface="Arial" panose="020B0604020202020204" pitchFamily="34" charset="0"/>
              </a:defRPr>
            </a:lvl3pPr>
            <a:lvl4pPr marL="1754477" indent="-250639">
              <a:defRPr>
                <a:solidFill>
                  <a:schemeClr val="tx1"/>
                </a:solidFill>
                <a:latin typeface="Arial" panose="020B0604020202020204" pitchFamily="34" charset="0"/>
                <a:cs typeface="Arial" panose="020B0604020202020204" pitchFamily="34" charset="0"/>
              </a:defRPr>
            </a:lvl4pPr>
            <a:lvl5pPr marL="2255756" indent="-250639">
              <a:defRPr>
                <a:solidFill>
                  <a:schemeClr val="tx1"/>
                </a:solidFill>
                <a:latin typeface="Arial" panose="020B0604020202020204" pitchFamily="34" charset="0"/>
                <a:cs typeface="Arial" panose="020B0604020202020204" pitchFamily="34" charset="0"/>
              </a:defRPr>
            </a:lvl5pPr>
            <a:lvl6pPr marL="2757036"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58315"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59594"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60873"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960634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OTHER EQUIPMENT </a:t>
            </a: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1-9-6: </a:t>
            </a:r>
            <a:endPar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kern="100"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P</a:t>
            </a:r>
            <a:r>
              <a:rPr lang="en-US" kern="100"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layers shall not transmit or record audio or video from the playing surface.</a:t>
            </a:r>
          </a:p>
          <a:p>
            <a:pPr marL="171450" indent="-171450">
              <a:buFont typeface="Arial" panose="020B0604020202020204" pitchFamily="34" charset="0"/>
              <a:buChar char="•"/>
            </a:pPr>
            <a:r>
              <a:rPr lang="en-US"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Penalty: ejection of the offender from the game, unless the offense is judged to be of a minor nature. If minor, the umpire may warn the offender and eject if the offense is repeated.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Rationale: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This change clearly defines the types of electronic devices prohibited by the rule.</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Comments: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With the increasing accessibility and use of electronic devices, it is important to establish clear boundaries for their use in competitive softball. Players shall not record audio or video while on the playing surface, as doing so presents significant safety risks and potential distractions that can compromise the integrity of the game. Movement and recording during live play—whether with handheld devices, wearable cameras, or phones—can interfere with a player's ability to perform safely and effectively. Handheld equipment may limit a player's capacity to catch or throw a ball, while wearable devices can become entanglement hazards or create impact risks during high-speed plays or collisions. Additionally, extra foot traffic or positioning for the sake of capturing footage can unintentionally place individuals in the path of play, leading to unnecessary contact or disruption. Beyond safety, the use of recording equipment on the field raises concerns around focus and liability. Players distracted by filming may not respond as quickly to the ball or to their teammates, and their inattention could increase the chance of injury. Moreover, audio recordings introduce privacy and liability considerations, especially when capturing conversations during competition. For these reasons, no player is permitted to record while on the field of play. The emphasis must remain on maintaining a safe, focused, and fair playing environment for all participants.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1E75B04B-E4FE-4365-916A-88871C80FA87}" type="slidenum">
              <a:rPr lang="en-US" smtClean="0"/>
              <a:t>3</a:t>
            </a:fld>
            <a:endParaRPr lang="en-US"/>
          </a:p>
        </p:txBody>
      </p:sp>
    </p:spTree>
    <p:extLst>
      <p:ext uri="{BB962C8B-B14F-4D97-AF65-F5344CB8AC3E}">
        <p14:creationId xmlns:p14="http://schemas.microsoft.com/office/powerpoint/2010/main" val="3329056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BATTER-RUNNER AND RUNNER </a:t>
            </a: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Rule 8: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panose="020F0502020204030204" pitchFamily="34" charset="0"/>
                <a:ea typeface="Calibri" panose="020F0502020204030204" pitchFamily="34" charset="0"/>
                <a:cs typeface="Calibri" panose="020F0502020204030204" pitchFamily="34" charset="0"/>
              </a:rPr>
              <a:t>NFHS Rule 8 has been reformatted for clarity and consistency.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libri" panose="020F0502020204030204" pitchFamily="34" charset="0"/>
                <a:ea typeface="Calibri" panose="020F0502020204030204" pitchFamily="34" charset="0"/>
                <a:cs typeface="Calibri" panose="020F0502020204030204" pitchFamily="34" charset="0"/>
              </a:rPr>
              <a:t>Section 4 was separated into two sections addressing runners entitled to advance with and without liability to be put out.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Calibri" panose="020F0502020204030204" pitchFamily="34" charset="0"/>
                <a:ea typeface="Calibri" panose="020F0502020204030204" pitchFamily="34" charset="0"/>
                <a:cs typeface="Calibri" panose="020F0502020204030204" pitchFamily="34" charset="0"/>
              </a:rPr>
              <a:t>Remaining sections were renumbered.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Rationale: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Added article references to PENALTIES and EFFECTS, and Section 4 was separated into two sections addressing runners entitled to advance with and without liability to be put out to delineate differences.</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Comments:</a:t>
            </a:r>
            <a:r>
              <a:rPr lang="en-US" dirty="0">
                <a:latin typeface="Calibri" panose="020F0502020204030204" pitchFamily="34" charset="0"/>
                <a:ea typeface="Calibri" panose="020F0502020204030204" pitchFamily="34" charset="0"/>
                <a:cs typeface="Calibri" panose="020F0502020204030204" pitchFamily="34" charset="0"/>
              </a:rPr>
              <a:t>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improve clarity and enhance the overall usability of the rules, the existing content was reorganized into a structured outline format. This new layout allows for easier navigation and better comprehension of key concepts by clearly separating topics and presenting information in a logical, accessible sequence. One significant change involved dividing the original Section 8-4 into two distinct sections. This split more clearly distinguishes between situations in which runners are entitled to advance without liability to be put out and those where they advance with liability. By isolating these scenarios, officials, coaches, and players can more readily understand the conditions under which runners are protected or at risk during play. Additionally, article references were added to corresponding PENALTIES and EFFECTS. This change provides direct links between specific rule violations and their consequences, eliminating ambiguity and helping users quickly identify the appropriate rulings and applications. The result is a cleaner, more intuitive rule structure that supports accurate rule enforcement and improved learning.</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1E75B04B-E4FE-4365-916A-88871C80FA87}" type="slidenum">
              <a:rPr lang="en-US" smtClean="0"/>
              <a:t>4</a:t>
            </a:fld>
            <a:endParaRPr lang="en-US"/>
          </a:p>
        </p:txBody>
      </p:sp>
    </p:spTree>
    <p:extLst>
      <p:ext uri="{BB962C8B-B14F-4D97-AF65-F5344CB8AC3E}">
        <p14:creationId xmlns:p14="http://schemas.microsoft.com/office/powerpoint/2010/main" val="3924768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EQUIPMENT AND APPAREL </a:t>
            </a: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10-4-2: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Umpires have the option of wearing heather gray, charcoal gray or navy blue slacks. </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Effective January 1, 2027, heather gray slacks will no longer be permitted as part of the umpire's uniform.</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Rationale: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Manufacturers have discontinued producing heather gray umpire pants. This change will assist umpires in the purchase of pants that are currently being manufactured.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Comments: </a:t>
            </a: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Effective January 1, 2027, heather gray umpire pants will no longer be permitted for use, as manufacturers have discontinued their production. This update reflects a practical shift to ensure that umpires can purchase and wear uniform pants that are currently being manufactured and readily available through suppliers. Moving forward, umpires will be expected to wear pants in either charcoal gray or navy, both of which are actively produced and supported by major manufacturers. The transition to these colors—particularly charcoal gray—provides consistency in appearance while allowing state associations and officials to align with what is accessible in the current marketplace. This change comes in response to ongoing feedback from state associations, which emphasized the challenges officials face in locating heather gray pants and the need for standardized, available uniform options. By establishing a clear implementation date and aligning with existing production trends, this adjustment supports both uniformity and ease of compliance across all levels of competition. Pants in either heather or charcoal gray will be legal until January 1, 2027, when charcoal pants will be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5</a:t>
            </a:fld>
            <a:endParaRPr lang="en-US"/>
          </a:p>
        </p:txBody>
      </p:sp>
    </p:spTree>
    <p:extLst>
      <p:ext uri="{BB962C8B-B14F-4D97-AF65-F5344CB8AC3E}">
        <p14:creationId xmlns:p14="http://schemas.microsoft.com/office/powerpoint/2010/main" val="3855467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3472346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UNIFORMS, PLAYER EQUIPMENT 1-6 (NEW):</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Uniform language from Rule 3-2 has been moved to Rule 1-6 to align with other NFHS rules books.</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Rule 1 Sections 6 through 8 have been renumbered to reflect this change. </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Rule 3 has been renumbered.</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Rationale: </a:t>
            </a:r>
            <a:r>
              <a:rPr lang="en-US" sz="1200" dirty="0">
                <a:latin typeface="Calibri" panose="020F0502020204030204" pitchFamily="34" charset="0"/>
                <a:ea typeface="Calibri" panose="020F0502020204030204" pitchFamily="34" charset="0"/>
                <a:cs typeface="Calibri" panose="020F0502020204030204" pitchFamily="34" charset="0"/>
              </a:rPr>
              <a:t>Placing uniform language in Rule 1 is consistent with other NFHS rule language</a:t>
            </a:r>
            <a:r>
              <a:rPr lang="en-US" sz="1200" dirty="0"/>
              <a:t>.</a:t>
            </a:r>
          </a:p>
          <a:p>
            <a:endParaRPr lang="en-US" b="1" dirty="0"/>
          </a:p>
          <a:p>
            <a:endParaRPr lang="en-US" b="1" dirty="0"/>
          </a:p>
          <a:p>
            <a:endParaRPr lang="en-US" b="1" dirty="0"/>
          </a:p>
        </p:txBody>
      </p:sp>
      <p:sp>
        <p:nvSpPr>
          <p:cNvPr id="4" name="Slide Number Placeholder 3"/>
          <p:cNvSpPr>
            <a:spLocks noGrp="1"/>
          </p:cNvSpPr>
          <p:nvPr>
            <p:ph type="sldNum" sz="quarter" idx="5"/>
          </p:nvPr>
        </p:nvSpPr>
        <p:spPr/>
        <p:txBody>
          <a:bodyPr/>
          <a:lstStyle/>
          <a:p>
            <a:fld id="{1E75B04B-E4FE-4365-916A-88871C80FA87}" type="slidenum">
              <a:rPr lang="en-US" smtClean="0"/>
              <a:t>7</a:t>
            </a:fld>
            <a:endParaRPr lang="en-US"/>
          </a:p>
        </p:txBody>
      </p:sp>
    </p:spTree>
    <p:extLst>
      <p:ext uri="{BB962C8B-B14F-4D97-AF65-F5344CB8AC3E}">
        <p14:creationId xmlns:p14="http://schemas.microsoft.com/office/powerpoint/2010/main" val="529416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FORFEITED GAME 4-3-2:</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If a game is forfeited after the number of innings required for a regulation game and the offending team is behind the score remains as recorded. </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Rationale:</a:t>
            </a:r>
            <a:r>
              <a:rPr lang="en-US" dirty="0">
                <a:latin typeface="Calibri" panose="020F0502020204030204" pitchFamily="34" charset="0"/>
                <a:ea typeface="Calibri" panose="020F0502020204030204" pitchFamily="34" charset="0"/>
                <a:cs typeface="Calibri" panose="020F0502020204030204" pitchFamily="34" charset="0"/>
              </a:rPr>
              <a:t> Language was reworded for clarity.</a:t>
            </a:r>
          </a:p>
        </p:txBody>
      </p:sp>
      <p:sp>
        <p:nvSpPr>
          <p:cNvPr id="4" name="Slide Number Placeholder 3"/>
          <p:cNvSpPr>
            <a:spLocks noGrp="1"/>
          </p:cNvSpPr>
          <p:nvPr>
            <p:ph type="sldNum" sz="quarter" idx="5"/>
          </p:nvPr>
        </p:nvSpPr>
        <p:spPr/>
        <p:txBody>
          <a:bodyPr/>
          <a:lstStyle/>
          <a:p>
            <a:fld id="{1E75B04B-E4FE-4365-916A-88871C80FA87}" type="slidenum">
              <a:rPr lang="en-US" smtClean="0"/>
              <a:t>8</a:t>
            </a:fld>
            <a:endParaRPr lang="en-US"/>
          </a:p>
        </p:txBody>
      </p:sp>
    </p:spTree>
    <p:extLst>
      <p:ext uri="{BB962C8B-B14F-4D97-AF65-F5344CB8AC3E}">
        <p14:creationId xmlns:p14="http://schemas.microsoft.com/office/powerpoint/2010/main" val="591178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UNIFORMS, PLAYER EQUIPMENT 3-2-5 CASE BOOK:</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Edits to 3.2.5 Situations B &amp; C reflect the 2025 rule change. </a:t>
            </a:r>
            <a:endParaRPr lang="en-US"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There are no color restrictions for headbands.</a:t>
            </a:r>
          </a:p>
          <a:p>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Rationale: </a:t>
            </a:r>
            <a:r>
              <a:rPr lang="en-US" b="0" dirty="0">
                <a:latin typeface="Calibri" panose="020F0502020204030204" pitchFamily="34" charset="0"/>
                <a:ea typeface="Calibri" panose="020F0502020204030204" pitchFamily="34" charset="0"/>
                <a:cs typeface="Calibri" panose="020F0502020204030204" pitchFamily="34" charset="0"/>
              </a:rPr>
              <a:t>Correction to reflect a rule change in the 2025 rules book.</a:t>
            </a:r>
            <a:endParaRPr lang="en-US" b="1"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1E75B04B-E4FE-4365-916A-88871C80FA87}" type="slidenum">
              <a:rPr lang="en-US" smtClean="0"/>
              <a:t>9</a:t>
            </a:fld>
            <a:endParaRPr lang="en-US"/>
          </a:p>
        </p:txBody>
      </p:sp>
    </p:spTree>
    <p:extLst>
      <p:ext uri="{BB962C8B-B14F-4D97-AF65-F5344CB8AC3E}">
        <p14:creationId xmlns:p14="http://schemas.microsoft.com/office/powerpoint/2010/main" val="4040265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3166790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Obstruction</a:t>
            </a: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Obstruction is defined as the act of a defensive player who hinders or impedes a batter’s attempt to make contact with a pitch or interferes with the legal progress of a runner or batter-runner advancing on the bases. This interference may be intentional or unintentional, and it can be either physical or verbal. However, obstruction does not apply if the defensive player is in possession of the ball or is making the initial play on a batted ball.</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11</a:t>
            </a:fld>
            <a:endParaRPr lang="en-US"/>
          </a:p>
        </p:txBody>
      </p:sp>
    </p:spTree>
    <p:extLst>
      <p:ext uri="{BB962C8B-B14F-4D97-AF65-F5344CB8AC3E}">
        <p14:creationId xmlns:p14="http://schemas.microsoft.com/office/powerpoint/2010/main" val="777073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Obstruction</a:t>
            </a: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Impeding a runner means creating a negative effect on their ability to run the bases. This might include a runner slowing down, altering their intended path, stopping altogether, retreating to the previous base, or making contact with a fielder that disrupts their movement. These examples underscore that the umpire must rely on judgment to determine both whether the runner was impeded and to what extent their progress was affected.</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12</a:t>
            </a:fld>
            <a:endParaRPr lang="en-US"/>
          </a:p>
        </p:txBody>
      </p:sp>
    </p:spTree>
    <p:extLst>
      <p:ext uri="{BB962C8B-B14F-4D97-AF65-F5344CB8AC3E}">
        <p14:creationId xmlns:p14="http://schemas.microsoft.com/office/powerpoint/2010/main" val="440001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5BC1D-88CC-9D39-5FCB-CE8502C52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65A75-981A-6625-65AD-FF3CCC3EF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5790E4-31CD-1502-9671-EC053ACCC330}"/>
              </a:ext>
            </a:extLst>
          </p:cNvPr>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Obstruction</a:t>
            </a: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Unlike many rule violations in softball that carry standardized penalties—such as awarding two bases for a thrown ball that goes out of play or one base for a pitched ball entering dead ball territory—obstruction rulings are situational and vary based on the specifics of each play. The purpose of the obstruction award is not to penalize the defensive team arbitrarily, but to nullify the negative effect of the obstruction. The runner is not being granted an advantage; rather, they are being restored to the position they would have achieved had the obstruction not occurred. This could mean advancing the runner or, in some cases, returning them to a previous base—whatever is necessary to correct the disruption caused by the obstruction, based on the umpire’s judgment.</a:t>
            </a:r>
          </a:p>
          <a:p>
            <a:endParaRPr lang="en-US" dirty="0"/>
          </a:p>
        </p:txBody>
      </p:sp>
      <p:sp>
        <p:nvSpPr>
          <p:cNvPr id="4" name="Slide Number Placeholder 3">
            <a:extLst>
              <a:ext uri="{FF2B5EF4-FFF2-40B4-BE49-F238E27FC236}">
                <a16:creationId xmlns:a16="http://schemas.microsoft.com/office/drawing/2014/main" id="{08C0BB52-2540-EEC4-9901-27D648E0BAB2}"/>
              </a:ext>
            </a:extLst>
          </p:cNvPr>
          <p:cNvSpPr>
            <a:spLocks noGrp="1"/>
          </p:cNvSpPr>
          <p:nvPr>
            <p:ph type="sldNum" sz="quarter" idx="5"/>
          </p:nvPr>
        </p:nvSpPr>
        <p:spPr/>
        <p:txBody>
          <a:bodyPr/>
          <a:lstStyle/>
          <a:p>
            <a:fld id="{1E75B04B-E4FE-4365-916A-88871C80FA87}" type="slidenum">
              <a:rPr lang="en-US" smtClean="0"/>
              <a:t>13</a:t>
            </a:fld>
            <a:endParaRPr lang="en-US"/>
          </a:p>
        </p:txBody>
      </p:sp>
    </p:spTree>
    <p:extLst>
      <p:ext uri="{BB962C8B-B14F-4D97-AF65-F5344CB8AC3E}">
        <p14:creationId xmlns:p14="http://schemas.microsoft.com/office/powerpoint/2010/main" val="3183682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Maintaining an Unobstructed View of the Play</a:t>
            </a: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There are times when an umpire must move from their primary position to maintain an unobstructed view of a play. This is mentioned several times in the NFHS Softball Umpire Manual but, until now, there has not been any guidance for the umpire in the manual. Information has been added to the Umpire Manual to explain aspects of the play that should be considered when moving from the primary position to maintain an unobstructed view of the play. </a:t>
            </a:r>
          </a:p>
          <a:p>
            <a:endPar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There are key interactions of the four elements (offense, defense, ball, and base) on each play that need to be viewed clearly in order to make a judgment call.  On tag plays:</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Defense contacting the offense with the ball (tagging the runner).</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Defense controlling the ball through the process of applying the tag.</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Offense contacting the base. </a:t>
            </a:r>
          </a:p>
          <a:p>
            <a:pPr marL="171450" lvl="0" indent="-171450">
              <a:buSzPct val="80000"/>
              <a:buFont typeface="Courier New" panose="02070309020205020404" pitchFamily="49" charset="0"/>
              <a:buChar char="o"/>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14</a:t>
            </a:fld>
            <a:endParaRPr lang="en-US"/>
          </a:p>
        </p:txBody>
      </p:sp>
    </p:spTree>
    <p:extLst>
      <p:ext uri="{BB962C8B-B14F-4D97-AF65-F5344CB8AC3E}">
        <p14:creationId xmlns:p14="http://schemas.microsoft.com/office/powerpoint/2010/main" val="271417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Maintaining an Unobstructed View of the Play</a:t>
            </a: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All three of these key interactions must remain within the umpire’s view in order to make an accurate judgment call on the play. Also, when adjusting an umpire needs to maintain proper distance as to ensure no key interactions of the play are missed.</a:t>
            </a:r>
          </a:p>
          <a:p>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Details of each play like:</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Defensive positioning.</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Direction, height and timing of the throw.</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Path of the runner.</a:t>
            </a:r>
          </a:p>
          <a:p>
            <a:pPr marL="171450" lvl="0" indent="-171450">
              <a:buSzPct val="80000"/>
              <a:buFont typeface="Courier New" panose="02070309020205020404" pitchFamily="49" charset="0"/>
              <a:buChar char="o"/>
            </a:pP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Timing of the ball and runner arriving near the base.</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15</a:t>
            </a:fld>
            <a:endParaRPr lang="en-US"/>
          </a:p>
        </p:txBody>
      </p:sp>
    </p:spTree>
    <p:extLst>
      <p:ext uri="{BB962C8B-B14F-4D97-AF65-F5344CB8AC3E}">
        <p14:creationId xmlns:p14="http://schemas.microsoft.com/office/powerpoint/2010/main" val="203571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Maintaining an Unobstructed View of the Play</a:t>
            </a:r>
            <a:b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All these items need to be evaluated in each particular play prior to moving from the primary positioning as each play develops slightly differently. Understanding how these items are going to come together on a particular play allows the umpire to determine where the key interactions will occur, allowing them to adjust, when necessary, to maintain an unobstructed view of the play.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16</a:t>
            </a:fld>
            <a:endParaRPr lang="en-US"/>
          </a:p>
        </p:txBody>
      </p:sp>
    </p:spTree>
    <p:extLst>
      <p:ext uri="{BB962C8B-B14F-4D97-AF65-F5344CB8AC3E}">
        <p14:creationId xmlns:p14="http://schemas.microsoft.com/office/powerpoint/2010/main" val="854163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Maintaining an Unobstructed View of the Play</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All of these elements must be understood prior to umpires adjusting their positioning. </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This is simply another example of an umpire requiring good timing in order to get calls correct.</a:t>
            </a:r>
          </a:p>
          <a:p>
            <a:pPr marL="171450" indent="-171450">
              <a:buFont typeface="Arial" panose="020B0604020202020204" pitchFamily="34" charset="0"/>
              <a:buChar char="•"/>
            </a:pPr>
            <a:r>
              <a:rPr lang="en-US"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Reading the play correctly allows umpires to adjust their position in order to maintain a view of the play, instead of becoming </a:t>
            </a:r>
            <a:r>
              <a:rPr lang="en-US" dirty="0" err="1">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straightlined</a:t>
            </a:r>
            <a:r>
              <a:rPr lang="en-US"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17</a:t>
            </a:fld>
            <a:endParaRPr lang="en-US"/>
          </a:p>
        </p:txBody>
      </p:sp>
    </p:spTree>
    <p:extLst>
      <p:ext uri="{BB962C8B-B14F-4D97-AF65-F5344CB8AC3E}">
        <p14:creationId xmlns:p14="http://schemas.microsoft.com/office/powerpoint/2010/main" val="1184038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814579" indent="-313299">
              <a:defRPr>
                <a:solidFill>
                  <a:schemeClr val="tx1"/>
                </a:solidFill>
                <a:latin typeface="Arial" panose="020B0604020202020204" pitchFamily="34" charset="0"/>
                <a:cs typeface="Arial" panose="020B0604020202020204" pitchFamily="34" charset="0"/>
              </a:defRPr>
            </a:lvl2pPr>
            <a:lvl3pPr marL="1253198" indent="-250639">
              <a:defRPr>
                <a:solidFill>
                  <a:schemeClr val="tx1"/>
                </a:solidFill>
                <a:latin typeface="Arial" panose="020B0604020202020204" pitchFamily="34" charset="0"/>
                <a:cs typeface="Arial" panose="020B0604020202020204" pitchFamily="34" charset="0"/>
              </a:defRPr>
            </a:lvl3pPr>
            <a:lvl4pPr marL="1754477" indent="-250639">
              <a:defRPr>
                <a:solidFill>
                  <a:schemeClr val="tx1"/>
                </a:solidFill>
                <a:latin typeface="Arial" panose="020B0604020202020204" pitchFamily="34" charset="0"/>
                <a:cs typeface="Arial" panose="020B0604020202020204" pitchFamily="34" charset="0"/>
              </a:defRPr>
            </a:lvl4pPr>
            <a:lvl5pPr marL="2255756" indent="-250639">
              <a:defRPr>
                <a:solidFill>
                  <a:schemeClr val="tx1"/>
                </a:solidFill>
                <a:latin typeface="Arial" panose="020B0604020202020204" pitchFamily="34" charset="0"/>
                <a:cs typeface="Arial" panose="020B0604020202020204" pitchFamily="34" charset="0"/>
              </a:defRPr>
            </a:lvl5pPr>
            <a:lvl6pPr marL="2757036"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58315"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59594"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60873" indent="-25063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6F6F33FC-3B5A-BC8F-CB74-50D346344B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id="{805E24DE-A8FC-AE31-FAFB-8647C498C3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latin typeface="Calibri" panose="020F0502020204030204" pitchFamily="34" charset="0"/>
                <a:ea typeface="Calibri" panose="020F0502020204030204" pitchFamily="34" charset="0"/>
                <a:cs typeface="Calibri" panose="020F0502020204030204" pitchFamily="34" charset="0"/>
              </a:rPr>
              <a:t>UMPIRING SOFTBALL</a:t>
            </a:r>
            <a:br>
              <a:rPr lang="en-US" altLang="en-US" dirty="0">
                <a:latin typeface="Calibri" panose="020F0502020204030204" pitchFamily="34" charset="0"/>
                <a:ea typeface="Calibri" panose="020F0502020204030204" pitchFamily="34" charset="0"/>
                <a:cs typeface="Calibri" panose="020F0502020204030204" pitchFamily="34" charset="0"/>
              </a:rPr>
            </a:br>
            <a:r>
              <a:rPr lang="en-US" altLang="en-US" dirty="0">
                <a:latin typeface="Calibri" panose="020F0502020204030204" pitchFamily="34" charset="0"/>
                <a:ea typeface="Calibri" panose="020F0502020204030204" pitchFamily="34" charset="0"/>
                <a:cs typeface="Calibri" panose="020F0502020204030204" pitchFamily="34" charset="0"/>
              </a:rPr>
              <a:t>In partnership with USA Softball, the NFHS has developed the first in a line of educational softball courses.  This first course addresses game management as well as obstruction and interference.  </a:t>
            </a:r>
          </a:p>
        </p:txBody>
      </p:sp>
      <p:sp>
        <p:nvSpPr>
          <p:cNvPr id="84996" name="Slide Number Placeholder 3">
            <a:extLst>
              <a:ext uri="{FF2B5EF4-FFF2-40B4-BE49-F238E27FC236}">
                <a16:creationId xmlns:a16="http://schemas.microsoft.com/office/drawing/2014/main" id="{10D1BCF2-13B0-3700-7FA2-8B133169CA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B2FAD6-C386-4D2C-BD91-3F0743521F97}" type="slidenum">
              <a:rPr lang="en-US" altLang="en-US"/>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20</a:t>
            </a:fld>
            <a:endParaRPr lang="en-US"/>
          </a:p>
        </p:txBody>
      </p:sp>
    </p:spTree>
    <p:extLst>
      <p:ext uri="{BB962C8B-B14F-4D97-AF65-F5344CB8AC3E}">
        <p14:creationId xmlns:p14="http://schemas.microsoft.com/office/powerpoint/2010/main" val="3863392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latin typeface="Calibri" panose="020F0502020204030204" pitchFamily="34" charset="0"/>
                <a:ea typeface="Calibri" panose="020F0502020204030204" pitchFamily="34" charset="0"/>
                <a:cs typeface="Calibri" panose="020F0502020204030204" pitchFamily="34" charset="0"/>
              </a:rPr>
              <a:t>NFHS SOFTBALL PUBLICATIONS</a:t>
            </a:r>
            <a:r>
              <a:rPr lang="en-US" altLang="en-US" dirty="0">
                <a:latin typeface="Calibri" panose="020F0502020204030204" pitchFamily="34" charset="0"/>
                <a:ea typeface="Calibri" panose="020F0502020204030204" pitchFamily="34" charset="0"/>
                <a:cs typeface="Calibri" panose="020F0502020204030204" pitchFamily="34" charset="0"/>
              </a:rPr>
              <a:t> </a:t>
            </a:r>
          </a:p>
          <a:p>
            <a:r>
              <a:rPr lang="en-US" altLang="en-US" dirty="0">
                <a:latin typeface="Calibri" panose="020F0502020204030204" pitchFamily="34" charset="0"/>
                <a:ea typeface="Calibri" panose="020F0502020204030204" pitchFamily="34" charset="0"/>
                <a:cs typeface="Calibri" panose="020F0502020204030204" pitchFamily="34" charset="0"/>
              </a:rPr>
              <a:t>The NFHS softball publications are available to order online or by using the toll-free number.</a:t>
            </a: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25</a:t>
            </a:fld>
            <a:endParaRPr lang="en-US"/>
          </a:p>
        </p:txBody>
      </p:sp>
    </p:spTree>
    <p:extLst>
      <p:ext uri="{BB962C8B-B14F-4D97-AF65-F5344CB8AC3E}">
        <p14:creationId xmlns:p14="http://schemas.microsoft.com/office/powerpoint/2010/main" val="1548664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cs typeface="Calibri" panose="020F0502020204030204" pitchFamily="34" charset="0"/>
              </a:rPr>
              <a:t>The NFHS Softball Guide will be available </a:t>
            </a:r>
            <a:r>
              <a:rPr lang="en-US" b="0" dirty="0">
                <a:latin typeface="Calibri" panose="020F0502020204030204" pitchFamily="34" charset="0"/>
                <a:ea typeface="Calibri" panose="020F0502020204030204" pitchFamily="34" charset="0"/>
                <a:cs typeface="Calibri" panose="020F0502020204030204" pitchFamily="34" charset="0"/>
              </a:rPr>
              <a:t>on or before </a:t>
            </a:r>
            <a:r>
              <a:rPr lang="en-US" b="1" dirty="0">
                <a:latin typeface="Calibri" panose="020F0502020204030204" pitchFamily="34" charset="0"/>
                <a:ea typeface="Calibri" panose="020F0502020204030204" pitchFamily="34" charset="0"/>
                <a:cs typeface="Calibri" panose="020F0502020204030204" pitchFamily="34" charset="0"/>
              </a:rPr>
              <a:t>November 1</a:t>
            </a:r>
            <a:r>
              <a:rPr lang="en-US" b="1" baseline="30000" dirty="0">
                <a:latin typeface="Calibri" panose="020F0502020204030204" pitchFamily="34" charset="0"/>
                <a:ea typeface="Calibri" panose="020F0502020204030204" pitchFamily="34" charset="0"/>
                <a:cs typeface="Calibri" panose="020F0502020204030204" pitchFamily="34" charset="0"/>
              </a:rPr>
              <a:t>st</a:t>
            </a:r>
            <a:r>
              <a:rPr lang="en-US" b="1" dirty="0">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26</a:t>
            </a:fld>
            <a:endParaRPr lang="en-US"/>
          </a:p>
        </p:txBody>
      </p:sp>
    </p:spTree>
    <p:extLst>
      <p:ext uri="{BB962C8B-B14F-4D97-AF65-F5344CB8AC3E}">
        <p14:creationId xmlns:p14="http://schemas.microsoft.com/office/powerpoint/2010/main" val="472075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0" fontAlgn="base" hangingPunct="0">
              <a:lnSpc>
                <a:spcPct val="100000"/>
              </a:lnSpc>
              <a:spcBef>
                <a:spcPct val="30000"/>
              </a:spcBef>
              <a:spcAft>
                <a:spcPct val="0"/>
              </a:spcAft>
              <a:buFont typeface="Arial" panose="020B0604020202020204" pitchFamily="34" charset="0"/>
              <a:buChar char="•"/>
              <a:defRPr/>
            </a:pPr>
            <a:r>
              <a:rPr lang="en-US" sz="1200" dirty="0">
                <a:effectLst/>
                <a:latin typeface="Calibri" panose="020F0502020204030204" pitchFamily="34" charset="0"/>
                <a:ea typeface="Calibri" panose="020F0502020204030204" pitchFamily="34" charset="0"/>
                <a:cs typeface="Calibri" panose="020F0502020204030204" pitchFamily="34" charset="0"/>
              </a:rPr>
              <a:t>Video Exam Questions</a:t>
            </a:r>
          </a:p>
          <a:p>
            <a:pPr marL="171450" indent="-171450" eaLnBrk="0" fontAlgn="base" hangingPunct="0">
              <a:lnSpc>
                <a:spcPct val="100000"/>
              </a:lnSpc>
              <a:spcBef>
                <a:spcPct val="30000"/>
              </a:spcBef>
              <a:spcAft>
                <a:spcPct val="0"/>
              </a:spcAft>
              <a:buFont typeface="Arial" panose="020B0604020202020204" pitchFamily="34" charset="0"/>
              <a:buChar char="•"/>
              <a:defRPr/>
            </a:pPr>
            <a:r>
              <a:rPr lang="en-US" sz="1200" dirty="0">
                <a:effectLst/>
                <a:latin typeface="Calibri" panose="020F0502020204030204" pitchFamily="34" charset="0"/>
                <a:ea typeface="Calibri" panose="020F0502020204030204" pitchFamily="34" charset="0"/>
                <a:cs typeface="Calibri" panose="020F0502020204030204" pitchFamily="34" charset="0"/>
              </a:rPr>
              <a:t>Rules Videos</a:t>
            </a:r>
          </a:p>
          <a:p>
            <a:pPr marL="171450" indent="-171450" eaLnBrk="0" fontAlgn="base" hangingPunct="0">
              <a:lnSpc>
                <a:spcPct val="100000"/>
              </a:lnSpc>
              <a:spcBef>
                <a:spcPct val="30000"/>
              </a:spcBef>
              <a:spcAft>
                <a:spcPct val="0"/>
              </a:spcAft>
              <a:buFont typeface="Arial" panose="020B0604020202020204" pitchFamily="34" charset="0"/>
              <a:buChar char="•"/>
              <a:defRPr/>
            </a:pPr>
            <a:r>
              <a:rPr lang="en-US" sz="1200" dirty="0">
                <a:effectLst/>
                <a:latin typeface="Calibri" panose="020F0502020204030204" pitchFamily="34" charset="0"/>
                <a:ea typeface="Calibri" panose="020F0502020204030204" pitchFamily="34" charset="0"/>
                <a:cs typeface="Calibri" panose="020F0502020204030204" pitchFamily="34" charset="0"/>
              </a:rPr>
              <a:t>Softball General Survey</a:t>
            </a:r>
          </a:p>
          <a:p>
            <a:pPr marL="171450" indent="-171450" eaLnBrk="0" fontAlgn="base" hangingPunct="0">
              <a:lnSpc>
                <a:spcPct val="100000"/>
              </a:lnSpc>
              <a:spcBef>
                <a:spcPct val="30000"/>
              </a:spcBef>
              <a:spcAft>
                <a:spcPct val="0"/>
              </a:spcAft>
              <a:buFont typeface="Arial" panose="020B0604020202020204" pitchFamily="34" charset="0"/>
              <a:buChar char="•"/>
              <a:defRPr/>
            </a:pPr>
            <a:r>
              <a:rPr lang="en-US" sz="1200" dirty="0">
                <a:effectLst/>
                <a:latin typeface="Calibri" panose="020F0502020204030204" pitchFamily="34" charset="0"/>
                <a:ea typeface="Calibri" panose="020F0502020204030204" pitchFamily="34" charset="0"/>
                <a:cs typeface="Calibri" panose="020F0502020204030204" pitchFamily="34" charset="0"/>
              </a:rPr>
              <a:t>Mid-Season Meetings</a:t>
            </a:r>
          </a:p>
          <a:p>
            <a:pPr marL="171450" indent="-171450" eaLnBrk="0" fontAlgn="base" hangingPunct="0">
              <a:lnSpc>
                <a:spcPct val="100000"/>
              </a:lnSpc>
              <a:spcBef>
                <a:spcPct val="30000"/>
              </a:spcBef>
              <a:spcAft>
                <a:spcPct val="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Virtual Case Book</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1E75B04B-E4FE-4365-916A-88871C80FA87}" type="slidenum">
              <a:rPr lang="en-US" smtClean="0"/>
              <a:t>27</a:t>
            </a:fld>
            <a:endParaRPr lang="en-US"/>
          </a:p>
        </p:txBody>
      </p:sp>
    </p:spTree>
    <p:extLst>
      <p:ext uri="{BB962C8B-B14F-4D97-AF65-F5344CB8AC3E}">
        <p14:creationId xmlns:p14="http://schemas.microsoft.com/office/powerpoint/2010/main" val="5987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Weekly Rule Interpretations</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Softball Pitching Videos</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DP/FLEX Strategies for Coaches</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PowerPoints for Umpire Training</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Illegal Player Penalty Chart</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Uniform Rules</a:t>
            </a:r>
          </a:p>
          <a:p>
            <a:pPr marL="171450" indent="-1714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Softball Field Diagram</a:t>
            </a:r>
          </a:p>
        </p:txBody>
      </p:sp>
      <p:sp>
        <p:nvSpPr>
          <p:cNvPr id="4" name="Slide Number Placeholder 3"/>
          <p:cNvSpPr>
            <a:spLocks noGrp="1"/>
          </p:cNvSpPr>
          <p:nvPr>
            <p:ph type="sldNum" sz="quarter" idx="5"/>
          </p:nvPr>
        </p:nvSpPr>
        <p:spPr/>
        <p:txBody>
          <a:bodyPr/>
          <a:lstStyle/>
          <a:p>
            <a:fld id="{1E75B04B-E4FE-4365-916A-88871C80FA87}" type="slidenum">
              <a:rPr lang="en-US" smtClean="0"/>
              <a:t>28</a:t>
            </a:fld>
            <a:endParaRPr lang="en-US"/>
          </a:p>
        </p:txBody>
      </p:sp>
    </p:spTree>
    <p:extLst>
      <p:ext uri="{BB962C8B-B14F-4D97-AF65-F5344CB8AC3E}">
        <p14:creationId xmlns:p14="http://schemas.microsoft.com/office/powerpoint/2010/main" val="1719475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AC8F2-44D6-E579-1182-F705F2E8BD6D}"/>
              </a:ext>
            </a:extLst>
          </p:cNvPr>
          <p:cNvSpPr/>
          <p:nvPr userDrawn="1"/>
        </p:nvSpPr>
        <p:spPr>
          <a:xfrm>
            <a:off x="1" y="6148256"/>
            <a:ext cx="12191999" cy="7391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872E9CF-8AE9-5255-4316-349012503E9B}"/>
              </a:ext>
            </a:extLst>
          </p:cNvPr>
          <p:cNvPicPr>
            <a:picLocks noGrp="1" noRot="1" noChangeAspect="1" noMove="1" noResize="1" noEditPoints="1" noAdjustHandles="1" noChangeArrowheads="1" noChangeShapeType="1" noCrop="1"/>
          </p:cNvPicPr>
          <p:nvPr userDrawn="1"/>
        </p:nvPicPr>
        <p:blipFill>
          <a:blip r:embed="rId3"/>
          <a:srcRect/>
          <a:stretch/>
        </p:blipFill>
        <p:spPr>
          <a:xfrm>
            <a:off x="9724767" y="340170"/>
            <a:ext cx="2203628" cy="1065862"/>
          </a:xfrm>
          <a:prstGeom prst="rect">
            <a:avLst/>
          </a:prstGeom>
        </p:spPr>
      </p:pic>
      <p:sp>
        <p:nvSpPr>
          <p:cNvPr id="6" name="Title 1">
            <a:extLst>
              <a:ext uri="{FF2B5EF4-FFF2-40B4-BE49-F238E27FC236}">
                <a16:creationId xmlns:a16="http://schemas.microsoft.com/office/drawing/2014/main" id="{D1209A9B-74A4-F114-8811-EFAA10BA8B32}"/>
              </a:ext>
            </a:extLst>
          </p:cNvPr>
          <p:cNvSpPr>
            <a:spLocks noGrp="1"/>
          </p:cNvSpPr>
          <p:nvPr>
            <p:ph type="ctrTitle" hasCustomPrompt="1"/>
          </p:nvPr>
        </p:nvSpPr>
        <p:spPr>
          <a:xfrm>
            <a:off x="5049470" y="2656795"/>
            <a:ext cx="6878924" cy="2387600"/>
          </a:xfrm>
        </p:spPr>
        <p:txBody>
          <a:bodyPr anchor="b">
            <a:normAutofit/>
          </a:bodyPr>
          <a:lstStyle>
            <a:lvl1pPr algn="l">
              <a:lnSpc>
                <a:spcPct val="70000"/>
              </a:lnSpc>
              <a:defRPr sz="7200" b="1" i="0">
                <a:solidFill>
                  <a:schemeClr val="bg1"/>
                </a:solidFill>
                <a:latin typeface="Calibri" panose="020F0502020204030204" pitchFamily="34" charset="0"/>
                <a:cs typeface="Calibri" panose="020F0502020204030204" pitchFamily="34" charset="0"/>
              </a:defRPr>
            </a:lvl1pPr>
          </a:lstStyle>
          <a:p>
            <a:r>
              <a:rPr lang="en-US" dirty="0"/>
              <a:t>Title Goes Here</a:t>
            </a:r>
          </a:p>
        </p:txBody>
      </p:sp>
      <p:sp>
        <p:nvSpPr>
          <p:cNvPr id="7" name="Subtitle 2">
            <a:extLst>
              <a:ext uri="{FF2B5EF4-FFF2-40B4-BE49-F238E27FC236}">
                <a16:creationId xmlns:a16="http://schemas.microsoft.com/office/drawing/2014/main" id="{89EEE7A8-0736-F53C-7D39-E9CDF13C67D6}"/>
              </a:ext>
            </a:extLst>
          </p:cNvPr>
          <p:cNvSpPr>
            <a:spLocks noGrp="1"/>
          </p:cNvSpPr>
          <p:nvPr>
            <p:ph type="subTitle" idx="1" hasCustomPrompt="1"/>
          </p:nvPr>
        </p:nvSpPr>
        <p:spPr>
          <a:xfrm>
            <a:off x="5049470" y="5136470"/>
            <a:ext cx="6878924" cy="944290"/>
          </a:xfrm>
        </p:spPr>
        <p:txBody>
          <a:bodyPr/>
          <a:lstStyle>
            <a:lvl1pPr marL="0" indent="0" algn="l">
              <a:lnSpc>
                <a:spcPct val="70000"/>
              </a:lnSpc>
              <a:buNone/>
              <a:defRPr sz="24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a:t>
            </a:r>
          </a:p>
        </p:txBody>
      </p:sp>
      <p:sp>
        <p:nvSpPr>
          <p:cNvPr id="2" name="Picture Placeholder 6">
            <a:extLst>
              <a:ext uri="{FF2B5EF4-FFF2-40B4-BE49-F238E27FC236}">
                <a16:creationId xmlns:a16="http://schemas.microsoft.com/office/drawing/2014/main" id="{3D717936-7449-F3C2-8751-5155403673AB}"/>
              </a:ext>
            </a:extLst>
          </p:cNvPr>
          <p:cNvSpPr>
            <a:spLocks noGrp="1"/>
          </p:cNvSpPr>
          <p:nvPr>
            <p:ph type="pic" sz="quarter" idx="10"/>
          </p:nvPr>
        </p:nvSpPr>
        <p:spPr>
          <a:xfrm>
            <a:off x="1" y="0"/>
            <a:ext cx="4850216" cy="6148256"/>
          </a:xfrm>
          <a:ln w="19050">
            <a:solidFill>
              <a:schemeClr val="bg1"/>
            </a:solidFill>
          </a:ln>
        </p:spPr>
        <p:txBody>
          <a:bodyPr/>
          <a:lstStyle>
            <a:lvl1pPr marL="0" indent="0">
              <a:buNone/>
              <a:defRPr/>
            </a:lvl1pPr>
          </a:lstStyle>
          <a:p>
            <a:endParaRPr lang="en-US" dirty="0"/>
          </a:p>
        </p:txBody>
      </p:sp>
      <p:sp>
        <p:nvSpPr>
          <p:cNvPr id="4" name="Rectangle 1">
            <a:extLst>
              <a:ext uri="{FF2B5EF4-FFF2-40B4-BE49-F238E27FC236}">
                <a16:creationId xmlns:a16="http://schemas.microsoft.com/office/drawing/2014/main" id="{24288B0B-9ADA-96E5-6966-0048A45664CC}"/>
              </a:ext>
            </a:extLst>
          </p:cNvPr>
          <p:cNvSpPr>
            <a:spLocks noChangeArrowheads="1"/>
          </p:cNvSpPr>
          <p:nvPr userDrawn="1"/>
        </p:nvSpPr>
        <p:spPr bwMode="auto">
          <a:xfrm>
            <a:off x="5049470" y="6225442"/>
            <a:ext cx="687892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2025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7434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p:spPr>
        <p:txBody>
          <a:bodyPr anchor="ctr">
            <a:normAutofit/>
          </a:bodyPr>
          <a:lstStyle>
            <a:lvl1pPr>
              <a:defRPr sz="5400" b="1">
                <a:solidFill>
                  <a:srgbClr val="EA1F45"/>
                </a:solidFill>
                <a:latin typeface="Calibri" panose="020F0502020204030204" pitchFamily="34" charset="0"/>
                <a:cs typeface="Calibri" panose="020F0502020204030204" pitchFamily="34" charset="0"/>
              </a:defRPr>
            </a:lvl1pPr>
          </a:lstStyle>
          <a:p>
            <a:r>
              <a:rPr lang="en-US" dirty="0"/>
              <a:t>Section Header Goes Here</a:t>
            </a:r>
          </a:p>
        </p:txBody>
      </p:sp>
      <p:pic>
        <p:nvPicPr>
          <p:cNvPr id="4" name="Picture 3">
            <a:extLst>
              <a:ext uri="{FF2B5EF4-FFF2-40B4-BE49-F238E27FC236}">
                <a16:creationId xmlns:a16="http://schemas.microsoft.com/office/drawing/2014/main" id="{273F3D68-6330-96A1-272E-80D3C14EC520}"/>
              </a:ext>
            </a:extLst>
          </p:cNvPr>
          <p:cNvPicPr/>
          <p:nvPr userDrawn="1"/>
        </p:nvPicPr>
        <p:blipFill>
          <a:blip r:embed="rId3"/>
          <a:srcRect/>
          <a:stretch/>
        </p:blipFill>
        <p:spPr>
          <a:xfrm>
            <a:off x="9724767" y="340170"/>
            <a:ext cx="2203627" cy="1065862"/>
          </a:xfrm>
          <a:prstGeom prst="rect">
            <a:avLst/>
          </a:prstGeom>
        </p:spPr>
      </p:pic>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78600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p:spPr>
        <p:txBody>
          <a:bodyPr anchor="ctr">
            <a:normAutofit/>
          </a:bodyPr>
          <a:lstStyle>
            <a:lvl1pPr>
              <a:defRPr sz="5400" b="1">
                <a:solidFill>
                  <a:srgbClr val="EA1F45"/>
                </a:solidFill>
                <a:latin typeface="Calibri" panose="020F0502020204030204" pitchFamily="34" charset="0"/>
                <a:cs typeface="Calibri" panose="020F0502020204030204" pitchFamily="34" charset="0"/>
              </a:defRPr>
            </a:lvl1pPr>
          </a:lstStyle>
          <a:p>
            <a:r>
              <a:rPr lang="en-US" dirty="0"/>
              <a:t>Section Header Goes Here</a:t>
            </a:r>
          </a:p>
        </p:txBody>
      </p:sp>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6285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341114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Without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579512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283014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mmittee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3" name="Picture Placeholder 7">
            <a:extLst>
              <a:ext uri="{FF2B5EF4-FFF2-40B4-BE49-F238E27FC236}">
                <a16:creationId xmlns:a16="http://schemas.microsoft.com/office/drawing/2014/main" id="{B47B10A9-D772-C30A-05D0-8A9CA7CB708D}"/>
              </a:ext>
            </a:extLst>
          </p:cNvPr>
          <p:cNvSpPr>
            <a:spLocks noGrp="1"/>
          </p:cNvSpPr>
          <p:nvPr>
            <p:ph type="pic" sz="quarter" idx="14"/>
          </p:nvPr>
        </p:nvSpPr>
        <p:spPr>
          <a:xfrm>
            <a:off x="838200" y="2061098"/>
            <a:ext cx="1051560" cy="1234440"/>
          </a:xfrm>
        </p:spPr>
        <p:txBody>
          <a:bodyPr/>
          <a:lstStyle>
            <a:lvl1pPr>
              <a:defRPr sz="1000"/>
            </a:lvl1pPr>
          </a:lstStyle>
          <a:p>
            <a:r>
              <a:rPr lang="en-US" dirty="0"/>
              <a:t>Click icon to add picture</a:t>
            </a:r>
          </a:p>
        </p:txBody>
      </p:sp>
      <p:sp>
        <p:nvSpPr>
          <p:cNvPr id="4" name="Picture Placeholder 7">
            <a:extLst>
              <a:ext uri="{FF2B5EF4-FFF2-40B4-BE49-F238E27FC236}">
                <a16:creationId xmlns:a16="http://schemas.microsoft.com/office/drawing/2014/main" id="{51712DA8-26D3-7485-9995-485CA0759064}"/>
              </a:ext>
            </a:extLst>
          </p:cNvPr>
          <p:cNvSpPr>
            <a:spLocks noGrp="1"/>
          </p:cNvSpPr>
          <p:nvPr>
            <p:ph type="pic" sz="quarter" idx="15"/>
          </p:nvPr>
        </p:nvSpPr>
        <p:spPr>
          <a:xfrm>
            <a:off x="2005484" y="2059879"/>
            <a:ext cx="1051560" cy="1234440"/>
          </a:xfrm>
        </p:spPr>
        <p:txBody>
          <a:bodyPr/>
          <a:lstStyle>
            <a:lvl1pPr>
              <a:defRPr sz="1000"/>
            </a:lvl1pPr>
          </a:lstStyle>
          <a:p>
            <a:r>
              <a:rPr lang="en-US"/>
              <a:t>Click icon to add picture</a:t>
            </a:r>
            <a:endParaRPr lang="en-US" dirty="0"/>
          </a:p>
        </p:txBody>
      </p:sp>
      <p:sp>
        <p:nvSpPr>
          <p:cNvPr id="5" name="Picture Placeholder 7">
            <a:extLst>
              <a:ext uri="{FF2B5EF4-FFF2-40B4-BE49-F238E27FC236}">
                <a16:creationId xmlns:a16="http://schemas.microsoft.com/office/drawing/2014/main" id="{4BD6A56D-DCEC-ADEB-5A02-7DAABB7EA51E}"/>
              </a:ext>
            </a:extLst>
          </p:cNvPr>
          <p:cNvSpPr>
            <a:spLocks noGrp="1"/>
          </p:cNvSpPr>
          <p:nvPr>
            <p:ph type="pic" sz="quarter" idx="16"/>
          </p:nvPr>
        </p:nvSpPr>
        <p:spPr>
          <a:xfrm>
            <a:off x="3172610" y="2059879"/>
            <a:ext cx="1051560" cy="1234440"/>
          </a:xfrm>
        </p:spPr>
        <p:txBody>
          <a:bodyPr/>
          <a:lstStyle>
            <a:lvl1pPr>
              <a:defRPr sz="1000"/>
            </a:lvl1pPr>
          </a:lstStyle>
          <a:p>
            <a:r>
              <a:rPr lang="en-US"/>
              <a:t>Click icon to add picture</a:t>
            </a:r>
            <a:endParaRPr lang="en-US" dirty="0"/>
          </a:p>
        </p:txBody>
      </p:sp>
      <p:sp>
        <p:nvSpPr>
          <p:cNvPr id="6" name="Picture Placeholder 7">
            <a:extLst>
              <a:ext uri="{FF2B5EF4-FFF2-40B4-BE49-F238E27FC236}">
                <a16:creationId xmlns:a16="http://schemas.microsoft.com/office/drawing/2014/main" id="{643334F8-9E6D-A3CA-7D78-F764EF7A7CD2}"/>
              </a:ext>
            </a:extLst>
          </p:cNvPr>
          <p:cNvSpPr>
            <a:spLocks noGrp="1"/>
          </p:cNvSpPr>
          <p:nvPr>
            <p:ph type="pic" sz="quarter" idx="17"/>
          </p:nvPr>
        </p:nvSpPr>
        <p:spPr>
          <a:xfrm>
            <a:off x="4339736" y="2059879"/>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id="{49FB97AD-48FA-F7FA-A620-EA1FF15A59BC}"/>
              </a:ext>
            </a:extLst>
          </p:cNvPr>
          <p:cNvSpPr>
            <a:spLocks noGrp="1"/>
          </p:cNvSpPr>
          <p:nvPr>
            <p:ph type="pic" sz="quarter" idx="18"/>
          </p:nvPr>
        </p:nvSpPr>
        <p:spPr>
          <a:xfrm>
            <a:off x="5500782" y="2059879"/>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id="{12B1F581-B38C-6A7D-0D25-F8A7C8982CC1}"/>
              </a:ext>
            </a:extLst>
          </p:cNvPr>
          <p:cNvSpPr>
            <a:spLocks noGrp="1"/>
          </p:cNvSpPr>
          <p:nvPr>
            <p:ph type="pic" sz="quarter" idx="19"/>
          </p:nvPr>
        </p:nvSpPr>
        <p:spPr>
          <a:xfrm>
            <a:off x="6661828" y="205585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id="{FF78B9CE-EE19-C163-A774-B4D17988B354}"/>
              </a:ext>
            </a:extLst>
          </p:cNvPr>
          <p:cNvSpPr>
            <a:spLocks noGrp="1"/>
          </p:cNvSpPr>
          <p:nvPr>
            <p:ph type="pic" sz="quarter" idx="20"/>
          </p:nvPr>
        </p:nvSpPr>
        <p:spPr>
          <a:xfrm>
            <a:off x="7828956" y="2059879"/>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id="{53C818A4-C163-A1B0-B993-EE17255188D0}"/>
              </a:ext>
            </a:extLst>
          </p:cNvPr>
          <p:cNvSpPr>
            <a:spLocks noGrp="1"/>
          </p:cNvSpPr>
          <p:nvPr>
            <p:ph type="pic" sz="quarter" idx="21"/>
          </p:nvPr>
        </p:nvSpPr>
        <p:spPr>
          <a:xfrm>
            <a:off x="9010708" y="2055857"/>
            <a:ext cx="1051560" cy="1234440"/>
          </a:xfrm>
        </p:spPr>
        <p:txBody>
          <a:bodyPr/>
          <a:lstStyle>
            <a:lvl1pPr>
              <a:defRPr sz="1000"/>
            </a:lvl1pPr>
          </a:lstStyle>
          <a:p>
            <a:r>
              <a:rPr lang="en-US" dirty="0"/>
              <a:t>Click icon to add picture</a:t>
            </a:r>
          </a:p>
        </p:txBody>
      </p:sp>
      <p:sp>
        <p:nvSpPr>
          <p:cNvPr id="13" name="Text Placeholder 42">
            <a:extLst>
              <a:ext uri="{FF2B5EF4-FFF2-40B4-BE49-F238E27FC236}">
                <a16:creationId xmlns:a16="http://schemas.microsoft.com/office/drawing/2014/main" id="{7062B854-B92D-089D-B57F-637BC625CCDB}"/>
              </a:ext>
            </a:extLst>
          </p:cNvPr>
          <p:cNvSpPr>
            <a:spLocks noGrp="1"/>
          </p:cNvSpPr>
          <p:nvPr>
            <p:ph type="body" sz="quarter" idx="22" hasCustomPrompt="1"/>
          </p:nvPr>
        </p:nvSpPr>
        <p:spPr>
          <a:xfrm>
            <a:off x="838835" y="3333094"/>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4" name="Text Placeholder 42">
            <a:extLst>
              <a:ext uri="{FF2B5EF4-FFF2-40B4-BE49-F238E27FC236}">
                <a16:creationId xmlns:a16="http://schemas.microsoft.com/office/drawing/2014/main" id="{ED4A3FD9-1A06-959F-DB1D-FAC4254A1356}"/>
              </a:ext>
            </a:extLst>
          </p:cNvPr>
          <p:cNvSpPr>
            <a:spLocks noGrp="1"/>
          </p:cNvSpPr>
          <p:nvPr>
            <p:ph type="body" sz="quarter" idx="23" hasCustomPrompt="1"/>
          </p:nvPr>
        </p:nvSpPr>
        <p:spPr>
          <a:xfrm>
            <a:off x="2005484" y="3330614"/>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5" name="Text Placeholder 42">
            <a:extLst>
              <a:ext uri="{FF2B5EF4-FFF2-40B4-BE49-F238E27FC236}">
                <a16:creationId xmlns:a16="http://schemas.microsoft.com/office/drawing/2014/main" id="{717DE9F3-D6DA-E27A-0E63-8A0F9EACC493}"/>
              </a:ext>
            </a:extLst>
          </p:cNvPr>
          <p:cNvSpPr>
            <a:spLocks noGrp="1"/>
          </p:cNvSpPr>
          <p:nvPr>
            <p:ph type="body" sz="quarter" idx="24" hasCustomPrompt="1"/>
          </p:nvPr>
        </p:nvSpPr>
        <p:spPr>
          <a:xfrm>
            <a:off x="3176725" y="3330614"/>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id="{218C3D29-D87D-8495-2761-FA6479154664}"/>
              </a:ext>
            </a:extLst>
          </p:cNvPr>
          <p:cNvSpPr>
            <a:spLocks noGrp="1"/>
          </p:cNvSpPr>
          <p:nvPr>
            <p:ph type="body" sz="quarter" idx="25" hasCustomPrompt="1"/>
          </p:nvPr>
        </p:nvSpPr>
        <p:spPr>
          <a:xfrm>
            <a:off x="4340371" y="3330614"/>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id="{AA73FFB8-4A87-526F-D013-D67B6BB69ED8}"/>
              </a:ext>
            </a:extLst>
          </p:cNvPr>
          <p:cNvSpPr>
            <a:spLocks noGrp="1"/>
          </p:cNvSpPr>
          <p:nvPr>
            <p:ph type="body" sz="quarter" idx="26" hasCustomPrompt="1"/>
          </p:nvPr>
        </p:nvSpPr>
        <p:spPr>
          <a:xfrm>
            <a:off x="5500782" y="3330613"/>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id="{9C6C96AD-35CD-B538-384C-75E662D39B89}"/>
              </a:ext>
            </a:extLst>
          </p:cNvPr>
          <p:cNvSpPr>
            <a:spLocks noGrp="1"/>
          </p:cNvSpPr>
          <p:nvPr>
            <p:ph type="body" sz="quarter" idx="27" hasCustomPrompt="1"/>
          </p:nvPr>
        </p:nvSpPr>
        <p:spPr>
          <a:xfrm>
            <a:off x="6662463" y="3330613"/>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id="{67C7134B-69EF-A014-362E-7A0D5AFA5F65}"/>
              </a:ext>
            </a:extLst>
          </p:cNvPr>
          <p:cNvSpPr>
            <a:spLocks noGrp="1"/>
          </p:cNvSpPr>
          <p:nvPr>
            <p:ph type="body" sz="quarter" idx="28" hasCustomPrompt="1"/>
          </p:nvPr>
        </p:nvSpPr>
        <p:spPr>
          <a:xfrm>
            <a:off x="7832141" y="3330613"/>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id="{BDD49F52-B2D4-86A9-1203-2DF4E8734D8C}"/>
              </a:ext>
            </a:extLst>
          </p:cNvPr>
          <p:cNvSpPr>
            <a:spLocks noGrp="1"/>
          </p:cNvSpPr>
          <p:nvPr>
            <p:ph type="body" sz="quarter" idx="29" hasCustomPrompt="1"/>
          </p:nvPr>
        </p:nvSpPr>
        <p:spPr>
          <a:xfrm>
            <a:off x="9015844" y="3330613"/>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Picture Placeholder 7">
            <a:extLst>
              <a:ext uri="{FF2B5EF4-FFF2-40B4-BE49-F238E27FC236}">
                <a16:creationId xmlns:a16="http://schemas.microsoft.com/office/drawing/2014/main" id="{FADF90FD-4BC6-0382-8EF8-DECD5B230EBF}"/>
              </a:ext>
            </a:extLst>
          </p:cNvPr>
          <p:cNvSpPr>
            <a:spLocks noGrp="1"/>
          </p:cNvSpPr>
          <p:nvPr>
            <p:ph type="pic" sz="quarter" idx="30"/>
          </p:nvPr>
        </p:nvSpPr>
        <p:spPr>
          <a:xfrm>
            <a:off x="838200" y="4021752"/>
            <a:ext cx="1051560" cy="1234440"/>
          </a:xfrm>
        </p:spPr>
        <p:txBody>
          <a:bodyPr/>
          <a:lstStyle>
            <a:lvl1pPr>
              <a:defRPr sz="1000"/>
            </a:lvl1pPr>
          </a:lstStyle>
          <a:p>
            <a:r>
              <a:rPr lang="en-US"/>
              <a:t>Click icon to add picture</a:t>
            </a:r>
            <a:endParaRPr lang="en-US" dirty="0"/>
          </a:p>
        </p:txBody>
      </p:sp>
      <p:sp>
        <p:nvSpPr>
          <p:cNvPr id="22" name="Picture Placeholder 7">
            <a:extLst>
              <a:ext uri="{FF2B5EF4-FFF2-40B4-BE49-F238E27FC236}">
                <a16:creationId xmlns:a16="http://schemas.microsoft.com/office/drawing/2014/main" id="{001BA57C-CAC4-FE19-7606-A197C6944433}"/>
              </a:ext>
            </a:extLst>
          </p:cNvPr>
          <p:cNvSpPr>
            <a:spLocks noGrp="1"/>
          </p:cNvSpPr>
          <p:nvPr>
            <p:ph type="pic" sz="quarter" idx="31"/>
          </p:nvPr>
        </p:nvSpPr>
        <p:spPr>
          <a:xfrm>
            <a:off x="2005484" y="4020533"/>
            <a:ext cx="1051560" cy="1234440"/>
          </a:xfrm>
        </p:spPr>
        <p:txBody>
          <a:bodyPr/>
          <a:lstStyle>
            <a:lvl1pPr>
              <a:defRPr sz="1000"/>
            </a:lvl1pPr>
          </a:lstStyle>
          <a:p>
            <a:r>
              <a:rPr lang="en-US"/>
              <a:t>Click icon to add picture</a:t>
            </a:r>
            <a:endParaRPr lang="en-US" dirty="0"/>
          </a:p>
        </p:txBody>
      </p:sp>
      <p:sp>
        <p:nvSpPr>
          <p:cNvPr id="23" name="Picture Placeholder 7">
            <a:extLst>
              <a:ext uri="{FF2B5EF4-FFF2-40B4-BE49-F238E27FC236}">
                <a16:creationId xmlns:a16="http://schemas.microsoft.com/office/drawing/2014/main" id="{2C1A3DEE-0E4A-DA24-6C27-D8347A0AD23D}"/>
              </a:ext>
            </a:extLst>
          </p:cNvPr>
          <p:cNvSpPr>
            <a:spLocks noGrp="1"/>
          </p:cNvSpPr>
          <p:nvPr>
            <p:ph type="pic" sz="quarter" idx="32"/>
          </p:nvPr>
        </p:nvSpPr>
        <p:spPr>
          <a:xfrm>
            <a:off x="3172610" y="4020533"/>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id="{849B514F-7A81-03BA-402C-2C1181920464}"/>
              </a:ext>
            </a:extLst>
          </p:cNvPr>
          <p:cNvSpPr>
            <a:spLocks noGrp="1"/>
          </p:cNvSpPr>
          <p:nvPr>
            <p:ph type="pic" sz="quarter" idx="33"/>
          </p:nvPr>
        </p:nvSpPr>
        <p:spPr>
          <a:xfrm>
            <a:off x="4339736" y="4020533"/>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id="{6E42F88B-AD9A-A6BC-C785-714E08466FAE}"/>
              </a:ext>
            </a:extLst>
          </p:cNvPr>
          <p:cNvSpPr>
            <a:spLocks noGrp="1"/>
          </p:cNvSpPr>
          <p:nvPr>
            <p:ph type="pic" sz="quarter" idx="34"/>
          </p:nvPr>
        </p:nvSpPr>
        <p:spPr>
          <a:xfrm>
            <a:off x="5500782" y="4020533"/>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id="{DE6A077B-CD4E-A193-791B-F1E09F30FD99}"/>
              </a:ext>
            </a:extLst>
          </p:cNvPr>
          <p:cNvSpPr>
            <a:spLocks noGrp="1"/>
          </p:cNvSpPr>
          <p:nvPr>
            <p:ph type="pic" sz="quarter" idx="35"/>
          </p:nvPr>
        </p:nvSpPr>
        <p:spPr>
          <a:xfrm>
            <a:off x="6661828" y="401651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id="{1D8AA830-CE89-C0F8-652E-4AF0EC5EB77F}"/>
              </a:ext>
            </a:extLst>
          </p:cNvPr>
          <p:cNvSpPr>
            <a:spLocks noGrp="1"/>
          </p:cNvSpPr>
          <p:nvPr>
            <p:ph type="pic" sz="quarter" idx="36"/>
          </p:nvPr>
        </p:nvSpPr>
        <p:spPr>
          <a:xfrm>
            <a:off x="7828956" y="4020533"/>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id="{2845462D-8D77-A897-D7A7-19799B1FCE72}"/>
              </a:ext>
            </a:extLst>
          </p:cNvPr>
          <p:cNvSpPr>
            <a:spLocks noGrp="1"/>
          </p:cNvSpPr>
          <p:nvPr>
            <p:ph type="pic" sz="quarter" idx="37"/>
          </p:nvPr>
        </p:nvSpPr>
        <p:spPr>
          <a:xfrm>
            <a:off x="9010708" y="4016511"/>
            <a:ext cx="1051560" cy="1234440"/>
          </a:xfrm>
        </p:spPr>
        <p:txBody>
          <a:bodyPr/>
          <a:lstStyle>
            <a:lvl1pPr>
              <a:defRPr sz="1000"/>
            </a:lvl1pPr>
          </a:lstStyle>
          <a:p>
            <a:r>
              <a:rPr lang="en-US"/>
              <a:t>Click icon to add picture</a:t>
            </a:r>
            <a:endParaRPr lang="en-US" dirty="0"/>
          </a:p>
        </p:txBody>
      </p:sp>
      <p:sp>
        <p:nvSpPr>
          <p:cNvPr id="29" name="Text Placeholder 42">
            <a:extLst>
              <a:ext uri="{FF2B5EF4-FFF2-40B4-BE49-F238E27FC236}">
                <a16:creationId xmlns:a16="http://schemas.microsoft.com/office/drawing/2014/main" id="{5E7C90FE-E98F-CDBB-8A94-646BB323DA71}"/>
              </a:ext>
            </a:extLst>
          </p:cNvPr>
          <p:cNvSpPr>
            <a:spLocks noGrp="1"/>
          </p:cNvSpPr>
          <p:nvPr>
            <p:ph type="body" sz="quarter" idx="38" hasCustomPrompt="1"/>
          </p:nvPr>
        </p:nvSpPr>
        <p:spPr>
          <a:xfrm>
            <a:off x="838835" y="5293748"/>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0" name="Text Placeholder 42">
            <a:extLst>
              <a:ext uri="{FF2B5EF4-FFF2-40B4-BE49-F238E27FC236}">
                <a16:creationId xmlns:a16="http://schemas.microsoft.com/office/drawing/2014/main" id="{F65D4A0E-3E42-4673-F741-5D1053C7202F}"/>
              </a:ext>
            </a:extLst>
          </p:cNvPr>
          <p:cNvSpPr>
            <a:spLocks noGrp="1"/>
          </p:cNvSpPr>
          <p:nvPr>
            <p:ph type="body" sz="quarter" idx="39" hasCustomPrompt="1"/>
          </p:nvPr>
        </p:nvSpPr>
        <p:spPr>
          <a:xfrm>
            <a:off x="2005484" y="5291268"/>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1" name="Text Placeholder 42">
            <a:extLst>
              <a:ext uri="{FF2B5EF4-FFF2-40B4-BE49-F238E27FC236}">
                <a16:creationId xmlns:a16="http://schemas.microsoft.com/office/drawing/2014/main" id="{67D76B90-BDDB-A830-1E38-2744279B6F73}"/>
              </a:ext>
            </a:extLst>
          </p:cNvPr>
          <p:cNvSpPr>
            <a:spLocks noGrp="1"/>
          </p:cNvSpPr>
          <p:nvPr>
            <p:ph type="body" sz="quarter" idx="40" hasCustomPrompt="1"/>
          </p:nvPr>
        </p:nvSpPr>
        <p:spPr>
          <a:xfrm>
            <a:off x="3176725" y="5291268"/>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id="{FFAD4169-F9B4-82EE-29F2-9636561EB7C7}"/>
              </a:ext>
            </a:extLst>
          </p:cNvPr>
          <p:cNvSpPr>
            <a:spLocks noGrp="1"/>
          </p:cNvSpPr>
          <p:nvPr>
            <p:ph type="body" sz="quarter" idx="41" hasCustomPrompt="1"/>
          </p:nvPr>
        </p:nvSpPr>
        <p:spPr>
          <a:xfrm>
            <a:off x="4340371" y="5291268"/>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id="{EE40C75E-A32C-8DB4-663F-9DFB5BADD997}"/>
              </a:ext>
            </a:extLst>
          </p:cNvPr>
          <p:cNvSpPr>
            <a:spLocks noGrp="1"/>
          </p:cNvSpPr>
          <p:nvPr>
            <p:ph type="body" sz="quarter" idx="42" hasCustomPrompt="1"/>
          </p:nvPr>
        </p:nvSpPr>
        <p:spPr>
          <a:xfrm>
            <a:off x="5500782" y="5291267"/>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id="{35FC8BA3-B94F-9AFD-AB4D-A23E83A7E14E}"/>
              </a:ext>
            </a:extLst>
          </p:cNvPr>
          <p:cNvSpPr>
            <a:spLocks noGrp="1"/>
          </p:cNvSpPr>
          <p:nvPr>
            <p:ph type="body" sz="quarter" idx="43" hasCustomPrompt="1"/>
          </p:nvPr>
        </p:nvSpPr>
        <p:spPr>
          <a:xfrm>
            <a:off x="6662463" y="5291267"/>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id="{D19CC67B-E6C7-0834-B5CC-7428DCF5BC29}"/>
              </a:ext>
            </a:extLst>
          </p:cNvPr>
          <p:cNvSpPr>
            <a:spLocks noGrp="1"/>
          </p:cNvSpPr>
          <p:nvPr>
            <p:ph type="body" sz="quarter" idx="44" hasCustomPrompt="1"/>
          </p:nvPr>
        </p:nvSpPr>
        <p:spPr>
          <a:xfrm>
            <a:off x="7832141" y="5291267"/>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id="{10598813-FED4-35DB-124E-A4305645B3A9}"/>
              </a:ext>
            </a:extLst>
          </p:cNvPr>
          <p:cNvSpPr>
            <a:spLocks noGrp="1"/>
          </p:cNvSpPr>
          <p:nvPr>
            <p:ph type="body" sz="quarter" idx="45" hasCustomPrompt="1"/>
          </p:nvPr>
        </p:nvSpPr>
        <p:spPr>
          <a:xfrm>
            <a:off x="9015844" y="5291267"/>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2663213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Points of Emphasi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838200" y="-1312"/>
            <a:ext cx="3200400" cy="27432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POINTS OF EMPHASIS</a:t>
            </a:r>
          </a:p>
        </p:txBody>
      </p:sp>
    </p:spTree>
    <p:extLst>
      <p:ext uri="{BB962C8B-B14F-4D97-AF65-F5344CB8AC3E}">
        <p14:creationId xmlns:p14="http://schemas.microsoft.com/office/powerpoint/2010/main" val="233911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838200" y="-1312"/>
            <a:ext cx="3200400" cy="27432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RULES CHANGES</a:t>
            </a:r>
          </a:p>
        </p:txBody>
      </p:sp>
    </p:spTree>
    <p:extLst>
      <p:ext uri="{BB962C8B-B14F-4D97-AF65-F5344CB8AC3E}">
        <p14:creationId xmlns:p14="http://schemas.microsoft.com/office/powerpoint/2010/main" val="4026766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Editori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838200" y="-1312"/>
            <a:ext cx="3200400" cy="27432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EDITORIAL CHANGES</a:t>
            </a:r>
          </a:p>
        </p:txBody>
      </p:sp>
    </p:spTree>
    <p:extLst>
      <p:ext uri="{BB962C8B-B14F-4D97-AF65-F5344CB8AC3E}">
        <p14:creationId xmlns:p14="http://schemas.microsoft.com/office/powerpoint/2010/main" val="280182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Manu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838200" y="-1312"/>
            <a:ext cx="3200400" cy="27432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MANUAL CHANGES</a:t>
            </a:r>
          </a:p>
        </p:txBody>
      </p:sp>
    </p:spTree>
    <p:extLst>
      <p:ext uri="{BB962C8B-B14F-4D97-AF65-F5344CB8AC3E}">
        <p14:creationId xmlns:p14="http://schemas.microsoft.com/office/powerpoint/2010/main" val="640248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2_Rules Reinder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838200" y="-1312"/>
            <a:ext cx="3200400" cy="27432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RULES REMINDER</a:t>
            </a:r>
          </a:p>
        </p:txBody>
      </p:sp>
    </p:spTree>
    <p:extLst>
      <p:ext uri="{BB962C8B-B14F-4D97-AF65-F5344CB8AC3E}">
        <p14:creationId xmlns:p14="http://schemas.microsoft.com/office/powerpoint/2010/main" val="2485537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B0E4F40-2354-06A7-38DD-06CEFEAF1550}"/>
              </a:ext>
            </a:extLst>
          </p:cNvPr>
          <p:cNvSpPr>
            <a:spLocks noGrp="1"/>
          </p:cNvSpPr>
          <p:nvPr>
            <p:ph sz="half" idx="2"/>
          </p:nvPr>
        </p:nvSpPr>
        <p:spPr>
          <a:xfrm>
            <a:off x="6172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8CCA062-B089-C810-3F07-6024C517DDF2}"/>
              </a:ext>
            </a:extLst>
          </p:cNvPr>
          <p:cNvPicPr/>
          <p:nvPr userDrawn="1"/>
        </p:nvPicPr>
        <p:blipFill>
          <a:blip r:embed="rId3"/>
          <a:srcRect/>
          <a:stretch/>
        </p:blipFill>
        <p:spPr>
          <a:xfrm>
            <a:off x="9724767" y="340170"/>
            <a:ext cx="2203627" cy="1065862"/>
          </a:xfrm>
          <a:prstGeom prst="rect">
            <a:avLst/>
          </a:prstGeom>
        </p:spPr>
      </p:pic>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10" name="Slide Number Placeholder 11">
            <a:extLst>
              <a:ext uri="{FF2B5EF4-FFF2-40B4-BE49-F238E27FC236}">
                <a16:creationId xmlns:a16="http://schemas.microsoft.com/office/drawing/2014/main" id="{1815227B-C98D-C0F3-E979-A984773D5333}"/>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2048771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8CCA062-B089-C810-3F07-6024C517DDF2}"/>
              </a:ext>
            </a:extLst>
          </p:cNvPr>
          <p:cNvPicPr/>
          <p:nvPr userDrawn="1"/>
        </p:nvPicPr>
        <p:blipFill>
          <a:blip r:embed="rId3"/>
          <a:srcRect/>
          <a:stretch/>
        </p:blipFill>
        <p:spPr>
          <a:xfrm>
            <a:off x="9724767" y="340170"/>
            <a:ext cx="2203627" cy="1065862"/>
          </a:xfrm>
          <a:prstGeom prst="rect">
            <a:avLst/>
          </a:prstGeom>
        </p:spPr>
      </p:pic>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7" name="Picture Placeholder 6">
            <a:extLst>
              <a:ext uri="{FF2B5EF4-FFF2-40B4-BE49-F238E27FC236}">
                <a16:creationId xmlns:a16="http://schemas.microsoft.com/office/drawing/2014/main" id="{217AB054-83AF-8D8A-5488-3D2749EE6052}"/>
              </a:ext>
            </a:extLst>
          </p:cNvPr>
          <p:cNvSpPr>
            <a:spLocks noGrp="1"/>
          </p:cNvSpPr>
          <p:nvPr>
            <p:ph type="pic" sz="quarter" idx="10"/>
          </p:nvPr>
        </p:nvSpPr>
        <p:spPr>
          <a:xfrm>
            <a:off x="6172202" y="1825625"/>
            <a:ext cx="5181599" cy="4351337"/>
          </a:xfrm>
        </p:spPr>
        <p:txBody>
          <a:bodyPr/>
          <a:lstStyle>
            <a:lvl1pPr marL="0" indent="0">
              <a:buNone/>
              <a:defRPr/>
            </a:lvl1pPr>
          </a:lstStyle>
          <a:p>
            <a:endParaRPr lang="en-US" dirty="0"/>
          </a:p>
        </p:txBody>
      </p:sp>
      <p:sp>
        <p:nvSpPr>
          <p:cNvPr id="12" name="Slide Number Placeholder 11">
            <a:extLst>
              <a:ext uri="{FF2B5EF4-FFF2-40B4-BE49-F238E27FC236}">
                <a16:creationId xmlns:a16="http://schemas.microsoft.com/office/drawing/2014/main" id="{CAD7A39E-2D5A-78AA-4013-BEC4886BB37F}"/>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61005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11">
            <a:extLst>
              <a:ext uri="{FF2B5EF4-FFF2-40B4-BE49-F238E27FC236}">
                <a16:creationId xmlns:a16="http://schemas.microsoft.com/office/drawing/2014/main" id="{50E8CACC-1DDF-2FF4-479B-9AF3997EF9C8}"/>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72316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72E9CF-8AE9-5255-4316-349012503E9B}"/>
              </a:ext>
            </a:extLst>
          </p:cNvPr>
          <p:cNvPicPr>
            <a:picLocks noGrp="1" noRot="1" noChangeAspect="1" noMove="1" noResize="1" noEditPoints="1" noAdjustHandles="1" noChangeArrowheads="1" noChangeShapeType="1" noCrop="1"/>
          </p:cNvPicPr>
          <p:nvPr userDrawn="1"/>
        </p:nvPicPr>
        <p:blipFill>
          <a:blip r:embed="rId3"/>
          <a:srcRect/>
          <a:stretch/>
        </p:blipFill>
        <p:spPr>
          <a:xfrm>
            <a:off x="9724767" y="340170"/>
            <a:ext cx="2203628" cy="1065862"/>
          </a:xfrm>
          <a:prstGeom prst="rect">
            <a:avLst/>
          </a:prstGeom>
        </p:spPr>
      </p:pic>
      <p:sp>
        <p:nvSpPr>
          <p:cNvPr id="6" name="Title 1">
            <a:extLst>
              <a:ext uri="{FF2B5EF4-FFF2-40B4-BE49-F238E27FC236}">
                <a16:creationId xmlns:a16="http://schemas.microsoft.com/office/drawing/2014/main" id="{D1209A9B-74A4-F114-8811-EFAA10BA8B32}"/>
              </a:ext>
            </a:extLst>
          </p:cNvPr>
          <p:cNvSpPr>
            <a:spLocks noGrp="1"/>
          </p:cNvSpPr>
          <p:nvPr>
            <p:ph type="ctrTitle" hasCustomPrompt="1"/>
          </p:nvPr>
        </p:nvSpPr>
        <p:spPr>
          <a:xfrm>
            <a:off x="1524000" y="1480709"/>
            <a:ext cx="9144000" cy="2387600"/>
          </a:xfrm>
        </p:spPr>
        <p:txBody>
          <a:bodyPr anchor="b">
            <a:normAutofit/>
          </a:bodyPr>
          <a:lstStyle>
            <a:lvl1pPr algn="ctr">
              <a:defRPr sz="8000" b="1" i="0">
                <a:solidFill>
                  <a:schemeClr val="bg1"/>
                </a:solidFill>
                <a:latin typeface="Calibri" panose="020F0502020204030204" pitchFamily="34" charset="0"/>
                <a:cs typeface="Calibri" panose="020F0502020204030204" pitchFamily="34" charset="0"/>
              </a:defRPr>
            </a:lvl1pPr>
          </a:lstStyle>
          <a:p>
            <a:r>
              <a:rPr lang="en-US" dirty="0"/>
              <a:t>Thank You</a:t>
            </a:r>
          </a:p>
        </p:txBody>
      </p:sp>
      <p:sp>
        <p:nvSpPr>
          <p:cNvPr id="2" name="TextBox 1">
            <a:extLst>
              <a:ext uri="{FF2B5EF4-FFF2-40B4-BE49-F238E27FC236}">
                <a16:creationId xmlns:a16="http://schemas.microsoft.com/office/drawing/2014/main" id="{874CA484-034C-A896-0662-F645CDF79DCA}"/>
              </a:ext>
            </a:extLst>
          </p:cNvPr>
          <p:cNvSpPr txBox="1"/>
          <p:nvPr userDrawn="1"/>
        </p:nvSpPr>
        <p:spPr>
          <a:xfrm>
            <a:off x="1524000" y="4757352"/>
            <a:ext cx="914400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National Federation of State High School Associations</a:t>
            </a:r>
          </a:p>
        </p:txBody>
      </p:sp>
      <p:grpSp>
        <p:nvGrpSpPr>
          <p:cNvPr id="11" name="Group 10">
            <a:extLst>
              <a:ext uri="{FF2B5EF4-FFF2-40B4-BE49-F238E27FC236}">
                <a16:creationId xmlns:a16="http://schemas.microsoft.com/office/drawing/2014/main" id="{34CD4DE8-1EB6-5346-3383-8707A51C126F}"/>
              </a:ext>
            </a:extLst>
          </p:cNvPr>
          <p:cNvGrpSpPr/>
          <p:nvPr userDrawn="1"/>
        </p:nvGrpSpPr>
        <p:grpSpPr>
          <a:xfrm>
            <a:off x="1717750" y="5646396"/>
            <a:ext cx="9144000" cy="371345"/>
            <a:chOff x="1524000" y="5646396"/>
            <a:chExt cx="9144000" cy="371345"/>
          </a:xfrm>
        </p:grpSpPr>
        <p:sp>
          <p:nvSpPr>
            <p:cNvPr id="4" name="TextBox 3">
              <a:extLst>
                <a:ext uri="{FF2B5EF4-FFF2-40B4-BE49-F238E27FC236}">
                  <a16:creationId xmlns:a16="http://schemas.microsoft.com/office/drawing/2014/main" id="{E3AF79CA-D0BD-24BD-0E32-404A245DDF69}"/>
                </a:ext>
              </a:extLst>
            </p:cNvPr>
            <p:cNvSpPr txBox="1">
              <a:spLocks noGrp="1" noRot="1" noMove="1" noResize="1" noEditPoints="1" noAdjustHandles="1" noChangeArrowheads="1" noChangeShapeType="1"/>
            </p:cNvSpPr>
            <p:nvPr userDrawn="1"/>
          </p:nvSpPr>
          <p:spPr>
            <a:xfrm>
              <a:off x="1524000" y="5646396"/>
              <a:ext cx="9144000" cy="369332"/>
            </a:xfrm>
            <a:prstGeom prst="rect">
              <a:avLst/>
            </a:prstGeom>
            <a:noFill/>
          </p:spPr>
          <p:txBody>
            <a:bodyPr wrap="square" rtlCol="0">
              <a:spAutoFit/>
            </a:bodyPr>
            <a:lstStyle/>
            <a:p>
              <a:pPr algn="ctr"/>
              <a:r>
                <a:rPr lang="en-US" b="0" dirty="0">
                  <a:solidFill>
                    <a:schemeClr val="bg1"/>
                  </a:solidFill>
                  <a:latin typeface="Calibri" panose="020F0502020204030204" pitchFamily="34" charset="0"/>
                  <a:cs typeface="Calibri" panose="020F0502020204030204" pitchFamily="34" charset="0"/>
                </a:rPr>
                <a:t>@NFHS1920		@</a:t>
              </a:r>
              <a:r>
                <a:rPr lang="en-US" b="0" dirty="0" err="1">
                  <a:solidFill>
                    <a:schemeClr val="bg1"/>
                  </a:solidFill>
                  <a:latin typeface="Calibri" panose="020F0502020204030204" pitchFamily="34" charset="0"/>
                  <a:cs typeface="Calibri" panose="020F0502020204030204" pitchFamily="34" charset="0"/>
                </a:rPr>
                <a:t>NFHS_org</a:t>
              </a:r>
              <a:endParaRPr lang="en-US" b="0" dirty="0">
                <a:solidFill>
                  <a:schemeClr val="bg1"/>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F3157171-99F1-CBAA-C17D-0AD9D4B9BB74}"/>
                </a:ext>
              </a:extLst>
            </p:cNvPr>
            <p:cNvPicPr>
              <a:picLocks noChangeAspect="1"/>
            </p:cNvPicPr>
            <p:nvPr userDrawn="1"/>
          </p:nvPicPr>
          <p:blipFill>
            <a:blip r:embed="rId4"/>
            <a:stretch>
              <a:fillRect/>
            </a:stretch>
          </p:blipFill>
          <p:spPr>
            <a:xfrm>
              <a:off x="3686113" y="5646396"/>
              <a:ext cx="371345" cy="371345"/>
            </a:xfrm>
            <a:prstGeom prst="rect">
              <a:avLst/>
            </a:prstGeom>
          </p:spPr>
        </p:pic>
        <p:pic>
          <p:nvPicPr>
            <p:cNvPr id="9" name="Picture 8">
              <a:extLst>
                <a:ext uri="{FF2B5EF4-FFF2-40B4-BE49-F238E27FC236}">
                  <a16:creationId xmlns:a16="http://schemas.microsoft.com/office/drawing/2014/main" id="{1D196C8A-E733-4202-AF23-672634CE9C4A}"/>
                </a:ext>
              </a:extLst>
            </p:cNvPr>
            <p:cNvPicPr>
              <a:picLocks noChangeAspect="1"/>
            </p:cNvPicPr>
            <p:nvPr userDrawn="1"/>
          </p:nvPicPr>
          <p:blipFill>
            <a:blip r:embed="rId5"/>
            <a:stretch>
              <a:fillRect/>
            </a:stretch>
          </p:blipFill>
          <p:spPr>
            <a:xfrm>
              <a:off x="5997144" y="5646396"/>
              <a:ext cx="371345" cy="371345"/>
            </a:xfrm>
            <a:prstGeom prst="rect">
              <a:avLst/>
            </a:prstGeom>
          </p:spPr>
        </p:pic>
        <p:pic>
          <p:nvPicPr>
            <p:cNvPr id="10" name="Picture 9">
              <a:extLst>
                <a:ext uri="{FF2B5EF4-FFF2-40B4-BE49-F238E27FC236}">
                  <a16:creationId xmlns:a16="http://schemas.microsoft.com/office/drawing/2014/main" id="{13FEC574-B3C7-1565-2ADE-C95139ADFD9A}"/>
                </a:ext>
              </a:extLst>
            </p:cNvPr>
            <p:cNvPicPr>
              <a:picLocks noChangeAspect="1"/>
            </p:cNvPicPr>
            <p:nvPr userDrawn="1"/>
          </p:nvPicPr>
          <p:blipFill>
            <a:blip r:embed="rId6"/>
            <a:stretch>
              <a:fillRect/>
            </a:stretch>
          </p:blipFill>
          <p:spPr>
            <a:xfrm>
              <a:off x="6430274" y="5646396"/>
              <a:ext cx="370703" cy="370703"/>
            </a:xfrm>
            <a:prstGeom prst="rect">
              <a:avLst/>
            </a:prstGeom>
          </p:spPr>
        </p:pic>
      </p:grpSp>
    </p:spTree>
    <p:extLst>
      <p:ext uri="{BB962C8B-B14F-4D97-AF65-F5344CB8AC3E}">
        <p14:creationId xmlns:p14="http://schemas.microsoft.com/office/powerpoint/2010/main" val="1895557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59D7-C629-99D5-E5E6-C1F8133D4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8A588-CC38-9DAA-DD30-66D45B7B4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AE522-F825-B856-E8E5-41511A366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600CC-5870-3A48-916C-A06D7BC60A64}" type="datetimeFigureOut">
              <a:rPr lang="en-US" smtClean="0"/>
              <a:t>1/27/2026</a:t>
            </a:fld>
            <a:endParaRPr lang="en-US"/>
          </a:p>
        </p:txBody>
      </p:sp>
      <p:sp>
        <p:nvSpPr>
          <p:cNvPr id="5" name="Footer Placeholder 4">
            <a:extLst>
              <a:ext uri="{FF2B5EF4-FFF2-40B4-BE49-F238E27FC236}">
                <a16:creationId xmlns:a16="http://schemas.microsoft.com/office/drawing/2014/main" id="{D3CAF983-59E2-C2D4-3DA6-D9B1BBA51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F1BFF0-BF3B-C0DA-5CCD-ACE9829FFA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4E3598-2D5C-024F-9D1E-B79FF9982580}" type="slidenum">
              <a:rPr lang="en-US" smtClean="0"/>
              <a:t>‹#›</a:t>
            </a:fld>
            <a:endParaRPr lang="en-US"/>
          </a:p>
        </p:txBody>
      </p:sp>
    </p:spTree>
    <p:extLst>
      <p:ext uri="{BB962C8B-B14F-4D97-AF65-F5344CB8AC3E}">
        <p14:creationId xmlns:p14="http://schemas.microsoft.com/office/powerpoint/2010/main" val="3280180631"/>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5" r:id="rId3"/>
    <p:sldLayoutId id="2147483650" r:id="rId4"/>
    <p:sldLayoutId id="2147483684" r:id="rId5"/>
    <p:sldLayoutId id="2147483682" r:id="rId6"/>
    <p:sldLayoutId id="2147483683" r:id="rId7"/>
    <p:sldLayoutId id="2147483676" r:id="rId8"/>
    <p:sldLayoutId id="2147483680" r:id="rId9"/>
    <p:sldLayoutId id="2147483679" r:id="rId10"/>
    <p:sldLayoutId id="2147483678" r:id="rId11"/>
    <p:sldLayoutId id="2147483677" r:id="rId12"/>
    <p:sldLayoutId id="2147483652" r:id="rId13"/>
    <p:sldLayoutId id="2147483664" r:id="rId14"/>
    <p:sldLayoutId id="2147483655" r:id="rId15"/>
    <p:sldLayoutId id="214748367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6.xml"/><Relationship Id="rId6" Type="http://schemas.openxmlformats.org/officeDocument/2006/relationships/image" Target="../media/image32.jpg"/><Relationship Id="rId11" Type="http://schemas.openxmlformats.org/officeDocument/2006/relationships/image" Target="../media/image37.jpg"/><Relationship Id="rId5" Type="http://schemas.openxmlformats.org/officeDocument/2006/relationships/image" Target="../media/image31.jpg"/><Relationship Id="rId10" Type="http://schemas.openxmlformats.org/officeDocument/2006/relationships/image" Target="../media/image36.jpg"/><Relationship Id="rId4" Type="http://schemas.openxmlformats.org/officeDocument/2006/relationships/image" Target="../media/image30.jpg"/><Relationship Id="rId9"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nfhs.com/" TargetMode="External"/><Relationship Id="rId7" Type="http://schemas.openxmlformats.org/officeDocument/2006/relationships/image" Target="../media/image46.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88842-D099-453D-83E3-38838F32098D}"/>
              </a:ext>
            </a:extLst>
          </p:cNvPr>
          <p:cNvSpPr>
            <a:spLocks noGrp="1"/>
          </p:cNvSpPr>
          <p:nvPr>
            <p:ph type="ctrTitle"/>
          </p:nvPr>
        </p:nvSpPr>
        <p:spPr>
          <a:xfrm>
            <a:off x="5049470" y="1372029"/>
            <a:ext cx="6878924" cy="2387600"/>
          </a:xfrm>
        </p:spPr>
        <p:txBody>
          <a:bodyPr>
            <a:normAutofit fontScale="90000"/>
          </a:bodyPr>
          <a:lstStyle/>
          <a:p>
            <a:r>
              <a:rPr lang="en-US" dirty="0"/>
              <a:t>2026 NFHS Softball Rules PowerPoint</a:t>
            </a:r>
          </a:p>
        </p:txBody>
      </p:sp>
      <p:sp>
        <p:nvSpPr>
          <p:cNvPr id="3" name="Subtitle 2">
            <a:extLst>
              <a:ext uri="{FF2B5EF4-FFF2-40B4-BE49-F238E27FC236}">
                <a16:creationId xmlns:a16="http://schemas.microsoft.com/office/drawing/2014/main" id="{4DC8AD08-8C83-3499-9917-B13AC8BE4EBD}"/>
              </a:ext>
            </a:extLst>
          </p:cNvPr>
          <p:cNvSpPr>
            <a:spLocks noGrp="1"/>
          </p:cNvSpPr>
          <p:nvPr>
            <p:ph type="subTitle" idx="1"/>
          </p:nvPr>
        </p:nvSpPr>
        <p:spPr>
          <a:xfrm>
            <a:off x="4975579" y="4388325"/>
            <a:ext cx="6878924" cy="944290"/>
          </a:xfrm>
        </p:spPr>
        <p:txBody>
          <a:bodyPr>
            <a:normAutofit fontScale="92500" lnSpcReduction="20000"/>
          </a:bodyPr>
          <a:lstStyle/>
          <a:p>
            <a:pPr marL="342900" indent="-342900">
              <a:buFont typeface="Arial" panose="020B0604020202020204" pitchFamily="34" charset="0"/>
              <a:buChar char="•"/>
            </a:pPr>
            <a:r>
              <a:rPr lang="en-US" b="1" dirty="0"/>
              <a:t>Rule Changes</a:t>
            </a:r>
          </a:p>
          <a:p>
            <a:pPr marL="342900" indent="-342900">
              <a:buFont typeface="Arial" panose="020B0604020202020204" pitchFamily="34" charset="0"/>
              <a:buChar char="•"/>
            </a:pPr>
            <a:r>
              <a:rPr lang="en-US" b="1" dirty="0"/>
              <a:t>Editorial Changes</a:t>
            </a:r>
          </a:p>
          <a:p>
            <a:pPr marL="342900" indent="-342900">
              <a:buFont typeface="Arial" panose="020B0604020202020204" pitchFamily="34" charset="0"/>
              <a:buChar char="•"/>
            </a:pPr>
            <a:r>
              <a:rPr lang="en-US" b="1" dirty="0"/>
              <a:t>Points of Emphasis</a:t>
            </a:r>
          </a:p>
          <a:p>
            <a:endParaRPr lang="en-US" dirty="0"/>
          </a:p>
        </p:txBody>
      </p:sp>
      <p:pic>
        <p:nvPicPr>
          <p:cNvPr id="6" name="Picture Placeholder 5" descr="A group of women playing softball&#10;&#10;AI-generated content may be incorrect.">
            <a:extLst>
              <a:ext uri="{FF2B5EF4-FFF2-40B4-BE49-F238E27FC236}">
                <a16:creationId xmlns:a16="http://schemas.microsoft.com/office/drawing/2014/main" id="{2628F04D-783C-D085-4054-E150B7AA4183}"/>
              </a:ext>
            </a:extLst>
          </p:cNvPr>
          <p:cNvPicPr>
            <a:picLocks noGrp="1" noChangeAspect="1"/>
          </p:cNvPicPr>
          <p:nvPr>
            <p:ph type="pic" sz="quarter" idx="10"/>
          </p:nvPr>
        </p:nvPicPr>
        <p:blipFill>
          <a:blip r:embed="rId3"/>
          <a:srcRect t="7" b="7"/>
          <a:stretch>
            <a:fillRect/>
          </a:stretch>
        </p:blipFill>
        <p:spPr/>
      </p:pic>
    </p:spTree>
    <p:extLst>
      <p:ext uri="{BB962C8B-B14F-4D97-AF65-F5344CB8AC3E}">
        <p14:creationId xmlns:p14="http://schemas.microsoft.com/office/powerpoint/2010/main" val="948209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6725920" y="2237122"/>
            <a:ext cx="4740549" cy="2111332"/>
          </a:xfrm>
        </p:spPr>
        <p:txBody>
          <a:bodyPr>
            <a:noAutofit/>
          </a:bodyPr>
          <a:lstStyle/>
          <a:p>
            <a:pPr algn="ctr">
              <a:defRPr/>
            </a:pPr>
            <a:r>
              <a:rPr lang="en-US" sz="4000" dirty="0"/>
              <a:t>2026 NFHS SOFTBALL RULES CHANGES</a:t>
            </a:r>
          </a:p>
        </p:txBody>
      </p:sp>
      <p:pic>
        <p:nvPicPr>
          <p:cNvPr id="2" name="Picture 1">
            <a:extLst>
              <a:ext uri="{FF2B5EF4-FFF2-40B4-BE49-F238E27FC236}">
                <a16:creationId xmlns:a16="http://schemas.microsoft.com/office/drawing/2014/main" id="{467BDC2E-C3BA-A421-FD3F-6FE0F6350CEB}"/>
              </a:ext>
            </a:extLst>
          </p:cNvPr>
          <p:cNvPicPr>
            <a:picLocks noChangeAspect="1"/>
          </p:cNvPicPr>
          <p:nvPr/>
        </p:nvPicPr>
        <p:blipFill>
          <a:blip r:embed="rId3"/>
          <a:srcRect l="13850" r="13850"/>
          <a:stretch/>
        </p:blipFill>
        <p:spPr>
          <a:xfrm>
            <a:off x="308113" y="0"/>
            <a:ext cx="6096000" cy="6228080"/>
          </a:xfrm>
          <a:prstGeom prst="rect">
            <a:avLst/>
          </a:prstGeom>
          <a:ln>
            <a:noFill/>
          </a:ln>
          <a:effectLst>
            <a:softEdge rad="112500"/>
          </a:effectLst>
        </p:spPr>
      </p:pic>
    </p:spTree>
    <p:extLst>
      <p:ext uri="{BB962C8B-B14F-4D97-AF65-F5344CB8AC3E}">
        <p14:creationId xmlns:p14="http://schemas.microsoft.com/office/powerpoint/2010/main" val="3088867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3D8E-B652-CBA6-2B7F-6CB211D2CBA4}"/>
              </a:ext>
            </a:extLst>
          </p:cNvPr>
          <p:cNvSpPr>
            <a:spLocks noGrp="1"/>
          </p:cNvSpPr>
          <p:nvPr>
            <p:ph type="title"/>
          </p:nvPr>
        </p:nvSpPr>
        <p:spPr>
          <a:xfrm>
            <a:off x="838200" y="365126"/>
            <a:ext cx="8491151" cy="1068754"/>
          </a:xfrm>
        </p:spPr>
        <p:txBody>
          <a:bodyPr>
            <a:normAutofit fontScale="90000"/>
          </a:bodyPr>
          <a:lstStyle/>
          <a:p>
            <a:r>
              <a:rPr lang="en-US" sz="3600" dirty="0"/>
              <a:t>OTHER EQUIPMENT</a:t>
            </a:r>
            <a:br>
              <a:rPr lang="en-US" sz="3600" dirty="0"/>
            </a:br>
            <a:r>
              <a:rPr lang="en-US" sz="3600" dirty="0"/>
              <a:t>1-9-6</a:t>
            </a:r>
          </a:p>
        </p:txBody>
      </p:sp>
      <p:sp>
        <p:nvSpPr>
          <p:cNvPr id="3" name="Content Placeholder 2">
            <a:extLst>
              <a:ext uri="{FF2B5EF4-FFF2-40B4-BE49-F238E27FC236}">
                <a16:creationId xmlns:a16="http://schemas.microsoft.com/office/drawing/2014/main" id="{4C662C7A-0821-E290-1C92-AD6C27F0B49F}"/>
              </a:ext>
            </a:extLst>
          </p:cNvPr>
          <p:cNvSpPr>
            <a:spLocks noGrp="1"/>
          </p:cNvSpPr>
          <p:nvPr>
            <p:ph idx="1"/>
          </p:nvPr>
        </p:nvSpPr>
        <p:spPr>
          <a:xfrm>
            <a:off x="838200" y="1433880"/>
            <a:ext cx="10515600" cy="4351338"/>
          </a:xfrm>
        </p:spPr>
        <p:txBody>
          <a:bodyPr/>
          <a:lstStyle/>
          <a:p>
            <a:pPr marL="347663" indent="-347663"/>
            <a:r>
              <a:rPr lang="en-US" kern="100" dirty="0">
                <a:solidFill>
                  <a:schemeClr val="bg2">
                    <a:lumMod val="50000"/>
                  </a:schemeClr>
                </a:solidFill>
                <a:ea typeface="'calibri',sans-serif"/>
              </a:rPr>
              <a:t>P</a:t>
            </a:r>
            <a:r>
              <a:rPr lang="en-US" kern="100" dirty="0">
                <a:solidFill>
                  <a:schemeClr val="bg2">
                    <a:lumMod val="50000"/>
                  </a:schemeClr>
                </a:solidFill>
                <a:effectLst/>
                <a:latin typeface="Calibri" panose="020F0502020204030204" pitchFamily="34" charset="0"/>
                <a:ea typeface="'calibri',sans-serif"/>
                <a:cs typeface="Calibri" panose="020F0502020204030204" pitchFamily="34" charset="0"/>
              </a:rPr>
              <a:t>layers shall not transmit or record audio or video from the playing surface.</a:t>
            </a:r>
            <a:endParaRPr lang="en-US" kern="100" dirty="0">
              <a:solidFill>
                <a:schemeClr val="bg2">
                  <a:lumMod val="50000"/>
                </a:schemeClr>
              </a:solidFill>
              <a:effectLst/>
              <a:latin typeface="Calibri" panose="020F0502020204030204" pitchFamily="34" charset="0"/>
              <a:ea typeface="Aptos" panose="02110004020202020204"/>
              <a:cs typeface="Times New Roman" panose="02020603050405020304" pitchFamily="18" charset="0"/>
            </a:endParaRPr>
          </a:p>
          <a:p>
            <a:pPr marL="347663" indent="-347663"/>
            <a:r>
              <a:rPr lang="en-US" dirty="0">
                <a:solidFill>
                  <a:schemeClr val="bg2">
                    <a:lumMod val="50000"/>
                  </a:schemeClr>
                </a:solidFill>
              </a:rPr>
              <a:t>Penalty: Ejection of the offender from the game, unless the offense is judged to be of a minor nature. If minor, the umpire may warn the offender and eject if the offense is repeated. </a:t>
            </a:r>
          </a:p>
        </p:txBody>
      </p:sp>
      <p:pic>
        <p:nvPicPr>
          <p:cNvPr id="5" name="Picture 4" descr="A person wearing a hat&#10;&#10;AI-generated content may be incorrect.">
            <a:extLst>
              <a:ext uri="{FF2B5EF4-FFF2-40B4-BE49-F238E27FC236}">
                <a16:creationId xmlns:a16="http://schemas.microsoft.com/office/drawing/2014/main" id="{B393C3F2-58DF-7DF6-C65C-165EEAA35596}"/>
              </a:ext>
            </a:extLst>
          </p:cNvPr>
          <p:cNvPicPr>
            <a:picLocks noChangeAspect="1"/>
          </p:cNvPicPr>
          <p:nvPr/>
        </p:nvPicPr>
        <p:blipFill>
          <a:blip r:embed="rId3"/>
          <a:stretch>
            <a:fillRect/>
          </a:stretch>
        </p:blipFill>
        <p:spPr>
          <a:xfrm>
            <a:off x="2167128" y="3609549"/>
            <a:ext cx="7857744" cy="2496312"/>
          </a:xfrm>
          <a:prstGeom prst="rect">
            <a:avLst/>
          </a:prstGeom>
        </p:spPr>
      </p:pic>
    </p:spTree>
    <p:extLst>
      <p:ext uri="{BB962C8B-B14F-4D97-AF65-F5344CB8AC3E}">
        <p14:creationId xmlns:p14="http://schemas.microsoft.com/office/powerpoint/2010/main" val="1039028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3D8E-B652-CBA6-2B7F-6CB211D2CBA4}"/>
              </a:ext>
            </a:extLst>
          </p:cNvPr>
          <p:cNvSpPr>
            <a:spLocks noGrp="1"/>
          </p:cNvSpPr>
          <p:nvPr>
            <p:ph type="title"/>
          </p:nvPr>
        </p:nvSpPr>
        <p:spPr/>
        <p:txBody>
          <a:bodyPr>
            <a:normAutofit/>
          </a:bodyPr>
          <a:lstStyle/>
          <a:p>
            <a:r>
              <a:rPr lang="en-US" sz="3600" dirty="0"/>
              <a:t>BATTER-RUNNER AND RUNNER</a:t>
            </a:r>
            <a:br>
              <a:rPr lang="en-US" sz="3600" dirty="0"/>
            </a:br>
            <a:r>
              <a:rPr lang="en-US" sz="3600" dirty="0"/>
              <a:t>RULE 8</a:t>
            </a:r>
          </a:p>
        </p:txBody>
      </p:sp>
      <p:sp>
        <p:nvSpPr>
          <p:cNvPr id="5" name="Content Placeholder 4">
            <a:extLst>
              <a:ext uri="{FF2B5EF4-FFF2-40B4-BE49-F238E27FC236}">
                <a16:creationId xmlns:a16="http://schemas.microsoft.com/office/drawing/2014/main" id="{EE7C25C0-BBD3-4A1D-9878-BE35310E3D1D}"/>
              </a:ext>
            </a:extLst>
          </p:cNvPr>
          <p:cNvSpPr>
            <a:spLocks noGrp="1"/>
          </p:cNvSpPr>
          <p:nvPr>
            <p:ph idx="1"/>
          </p:nvPr>
        </p:nvSpPr>
        <p:spPr>
          <a:xfrm>
            <a:off x="838200" y="1798981"/>
            <a:ext cx="10515600" cy="4049989"/>
          </a:xfrm>
        </p:spPr>
        <p:txBody>
          <a:bodyPr>
            <a:normAutofit/>
          </a:bodyPr>
          <a:lstStyle/>
          <a:p>
            <a:pPr marL="347663" indent="-347663"/>
            <a:r>
              <a:rPr lang="en-US" dirty="0"/>
              <a:t>NFHS Rule 8 has been reformatted for clarity and consistency. </a:t>
            </a:r>
          </a:p>
          <a:p>
            <a:pPr marL="347663" indent="-347663"/>
            <a:endParaRPr lang="en-US" sz="1600" dirty="0"/>
          </a:p>
          <a:p>
            <a:pPr marL="347663" indent="-347663"/>
            <a:r>
              <a:rPr lang="en-US" dirty="0"/>
              <a:t>Section 4 was separated into two sections addressing runners entitled to advance with and without liability to be put out. </a:t>
            </a:r>
          </a:p>
          <a:p>
            <a:pPr marL="347663" indent="-347663"/>
            <a:endParaRPr lang="en-US" sz="1600" dirty="0"/>
          </a:p>
          <a:p>
            <a:pPr marL="347663" indent="-347663"/>
            <a:r>
              <a:rPr lang="en-US" dirty="0"/>
              <a:t>Remaining sections were renumbered.</a:t>
            </a:r>
          </a:p>
          <a:p>
            <a:pPr marL="0" indent="0">
              <a:buNone/>
            </a:pPr>
            <a:endParaRPr lang="en-US" dirty="0"/>
          </a:p>
        </p:txBody>
      </p:sp>
    </p:spTree>
    <p:extLst>
      <p:ext uri="{BB962C8B-B14F-4D97-AF65-F5344CB8AC3E}">
        <p14:creationId xmlns:p14="http://schemas.microsoft.com/office/powerpoint/2010/main" val="3000918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3D8E-B652-CBA6-2B7F-6CB211D2CBA4}"/>
              </a:ext>
            </a:extLst>
          </p:cNvPr>
          <p:cNvSpPr>
            <a:spLocks noGrp="1"/>
          </p:cNvSpPr>
          <p:nvPr>
            <p:ph type="title"/>
          </p:nvPr>
        </p:nvSpPr>
        <p:spPr/>
        <p:txBody>
          <a:bodyPr>
            <a:normAutofit/>
          </a:bodyPr>
          <a:lstStyle/>
          <a:p>
            <a:r>
              <a:rPr lang="en-US" sz="3600" dirty="0"/>
              <a:t>EQUIPMENT AND APPAREL</a:t>
            </a:r>
            <a:br>
              <a:rPr lang="en-US" sz="3600" dirty="0"/>
            </a:br>
            <a:r>
              <a:rPr lang="en-US" sz="3600" dirty="0"/>
              <a:t>10-4-2</a:t>
            </a:r>
          </a:p>
        </p:txBody>
      </p:sp>
      <p:sp>
        <p:nvSpPr>
          <p:cNvPr id="5" name="Content Placeholder 4">
            <a:extLst>
              <a:ext uri="{FF2B5EF4-FFF2-40B4-BE49-F238E27FC236}">
                <a16:creationId xmlns:a16="http://schemas.microsoft.com/office/drawing/2014/main" id="{EE7C25C0-BBD3-4A1D-9878-BE35310E3D1D}"/>
              </a:ext>
            </a:extLst>
          </p:cNvPr>
          <p:cNvSpPr>
            <a:spLocks noGrp="1"/>
          </p:cNvSpPr>
          <p:nvPr>
            <p:ph idx="1"/>
          </p:nvPr>
        </p:nvSpPr>
        <p:spPr>
          <a:xfrm>
            <a:off x="838200" y="1825625"/>
            <a:ext cx="5768788" cy="4243481"/>
          </a:xfrm>
        </p:spPr>
        <p:txBody>
          <a:bodyPr/>
          <a:lstStyle/>
          <a:p>
            <a:pPr marL="347663" indent="-347663"/>
            <a:r>
              <a:rPr lang="en-US" dirty="0"/>
              <a:t>Umpires have the option of wearing heather gray, charcoal gray or navy blue slacks. </a:t>
            </a:r>
            <a:br>
              <a:rPr lang="en-US" dirty="0"/>
            </a:br>
            <a:endParaRPr lang="en-US" dirty="0"/>
          </a:p>
          <a:p>
            <a:pPr marL="347663" indent="-347663"/>
            <a:r>
              <a:rPr lang="en-US" dirty="0"/>
              <a:t>Effective January 1, 2027, heather gray slacks will no longer be permitted as part of the umpire's uniform.</a:t>
            </a:r>
          </a:p>
          <a:p>
            <a:endParaRPr lang="en-US" dirty="0"/>
          </a:p>
        </p:txBody>
      </p:sp>
      <p:pic>
        <p:nvPicPr>
          <p:cNvPr id="4" name="Picture 3" descr="A person wearing a cap and shirt&#10;&#10;AI-generated content may be incorrect.">
            <a:extLst>
              <a:ext uri="{FF2B5EF4-FFF2-40B4-BE49-F238E27FC236}">
                <a16:creationId xmlns:a16="http://schemas.microsoft.com/office/drawing/2014/main" id="{244E7909-EFBF-FD54-8F9B-B3D76BADB7DC}"/>
              </a:ext>
            </a:extLst>
          </p:cNvPr>
          <p:cNvPicPr>
            <a:picLocks noChangeAspect="1"/>
          </p:cNvPicPr>
          <p:nvPr/>
        </p:nvPicPr>
        <p:blipFill>
          <a:blip r:embed="rId3"/>
          <a:stretch>
            <a:fillRect/>
          </a:stretch>
        </p:blipFill>
        <p:spPr>
          <a:xfrm>
            <a:off x="6866258" y="1406410"/>
            <a:ext cx="4596069" cy="4684455"/>
          </a:xfrm>
          <a:prstGeom prst="rect">
            <a:avLst/>
          </a:prstGeom>
        </p:spPr>
      </p:pic>
    </p:spTree>
    <p:extLst>
      <p:ext uri="{BB962C8B-B14F-4D97-AF65-F5344CB8AC3E}">
        <p14:creationId xmlns:p14="http://schemas.microsoft.com/office/powerpoint/2010/main" val="322487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5631815" y="2014750"/>
            <a:ext cx="5019040" cy="2111332"/>
          </a:xfrm>
        </p:spPr>
        <p:txBody>
          <a:bodyPr>
            <a:noAutofit/>
          </a:bodyPr>
          <a:lstStyle/>
          <a:p>
            <a:pPr algn="ctr">
              <a:defRPr/>
            </a:pPr>
            <a:r>
              <a:rPr lang="en-US" sz="4000" dirty="0"/>
              <a:t>2026 NFHS SOFTBALL EDITORIAL CHANGES</a:t>
            </a:r>
          </a:p>
        </p:txBody>
      </p:sp>
      <p:pic>
        <p:nvPicPr>
          <p:cNvPr id="6" name="Picture 5">
            <a:extLst>
              <a:ext uri="{FF2B5EF4-FFF2-40B4-BE49-F238E27FC236}">
                <a16:creationId xmlns:a16="http://schemas.microsoft.com/office/drawing/2014/main" id="{2FEDA336-D824-7EFC-551F-C66DECC5F932}"/>
              </a:ext>
            </a:extLst>
          </p:cNvPr>
          <p:cNvPicPr>
            <a:picLocks noChangeAspect="1"/>
          </p:cNvPicPr>
          <p:nvPr/>
        </p:nvPicPr>
        <p:blipFill>
          <a:blip r:embed="rId3"/>
          <a:srcRect/>
          <a:stretch/>
        </p:blipFill>
        <p:spPr bwMode="auto">
          <a:xfrm>
            <a:off x="426720" y="134093"/>
            <a:ext cx="4580709" cy="5872646"/>
          </a:xfrm>
          <a:prstGeom prst="rect">
            <a:avLst/>
          </a:prstGeom>
          <a:ln>
            <a:noFill/>
          </a:ln>
          <a:effectLst>
            <a:softEdge rad="112500"/>
          </a:effectLst>
        </p:spPr>
      </p:pic>
    </p:spTree>
    <p:extLst>
      <p:ext uri="{BB962C8B-B14F-4D97-AF65-F5344CB8AC3E}">
        <p14:creationId xmlns:p14="http://schemas.microsoft.com/office/powerpoint/2010/main" val="3296895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D234-FC2D-A37F-1FC5-C1EC07DD72DC}"/>
              </a:ext>
            </a:extLst>
          </p:cNvPr>
          <p:cNvSpPr>
            <a:spLocks noGrp="1"/>
          </p:cNvSpPr>
          <p:nvPr>
            <p:ph type="title"/>
          </p:nvPr>
        </p:nvSpPr>
        <p:spPr/>
        <p:txBody>
          <a:bodyPr>
            <a:normAutofit/>
          </a:bodyPr>
          <a:lstStyle/>
          <a:p>
            <a:r>
              <a:rPr lang="en-US" sz="3600" dirty="0"/>
              <a:t>UNIFORMS, PLAYER EQUIPMENT</a:t>
            </a:r>
            <a:br>
              <a:rPr lang="en-US" sz="3600" dirty="0"/>
            </a:br>
            <a:r>
              <a:rPr lang="en-US" sz="3600" dirty="0"/>
              <a:t>1-6 (NEW)</a:t>
            </a:r>
          </a:p>
        </p:txBody>
      </p:sp>
      <p:sp>
        <p:nvSpPr>
          <p:cNvPr id="3" name="Content Placeholder 2">
            <a:extLst>
              <a:ext uri="{FF2B5EF4-FFF2-40B4-BE49-F238E27FC236}">
                <a16:creationId xmlns:a16="http://schemas.microsoft.com/office/drawing/2014/main" id="{50666D1F-2DD6-556F-AC63-8A73203BE290}"/>
              </a:ext>
            </a:extLst>
          </p:cNvPr>
          <p:cNvSpPr>
            <a:spLocks noGrp="1"/>
          </p:cNvSpPr>
          <p:nvPr>
            <p:ph idx="1"/>
          </p:nvPr>
        </p:nvSpPr>
        <p:spPr/>
        <p:txBody>
          <a:bodyPr>
            <a:normAutofit/>
          </a:bodyPr>
          <a:lstStyle/>
          <a:p>
            <a:pPr marL="347663" indent="-347663"/>
            <a:r>
              <a:rPr lang="en-US" dirty="0"/>
              <a:t>Uniform language from Rule 3-2 has been moved to </a:t>
            </a:r>
            <a:br>
              <a:rPr lang="en-US" dirty="0"/>
            </a:br>
            <a:r>
              <a:rPr lang="en-US" dirty="0"/>
              <a:t>Rule 1-6 to align with other NFHS rules book language on equipment and uniform. </a:t>
            </a:r>
          </a:p>
          <a:p>
            <a:pPr marL="347663" indent="-347663">
              <a:buNone/>
            </a:pPr>
            <a:endParaRPr lang="en-US" dirty="0"/>
          </a:p>
          <a:p>
            <a:pPr marL="347663" indent="-347663"/>
            <a:r>
              <a:rPr lang="en-US" dirty="0"/>
              <a:t>Rule 1 Sections 6 through 8 have been renumbered to reflect this change.</a:t>
            </a:r>
          </a:p>
          <a:p>
            <a:pPr marL="347663" indent="-347663"/>
            <a:endParaRPr lang="en-US" dirty="0"/>
          </a:p>
          <a:p>
            <a:pPr marL="347663" indent="-347663"/>
            <a:r>
              <a:rPr lang="en-US" dirty="0"/>
              <a:t>Rule 3 has been renumbered.</a:t>
            </a:r>
          </a:p>
        </p:txBody>
      </p:sp>
    </p:spTree>
    <p:extLst>
      <p:ext uri="{BB962C8B-B14F-4D97-AF65-F5344CB8AC3E}">
        <p14:creationId xmlns:p14="http://schemas.microsoft.com/office/powerpoint/2010/main" val="3659454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BBF0C-1C53-4B07-8276-91AB9814F2E5}"/>
              </a:ext>
            </a:extLst>
          </p:cNvPr>
          <p:cNvSpPr>
            <a:spLocks noGrp="1"/>
          </p:cNvSpPr>
          <p:nvPr>
            <p:ph type="title"/>
          </p:nvPr>
        </p:nvSpPr>
        <p:spPr/>
        <p:txBody>
          <a:bodyPr>
            <a:normAutofit/>
          </a:bodyPr>
          <a:lstStyle/>
          <a:p>
            <a:r>
              <a:rPr lang="en-US" sz="3600" dirty="0"/>
              <a:t>FORFEITED GAME</a:t>
            </a:r>
            <a:br>
              <a:rPr lang="en-US" sz="3600" dirty="0"/>
            </a:br>
            <a:r>
              <a:rPr lang="en-US" sz="3600" dirty="0"/>
              <a:t>4-3-2</a:t>
            </a:r>
          </a:p>
        </p:txBody>
      </p:sp>
      <p:sp>
        <p:nvSpPr>
          <p:cNvPr id="3" name="Content Placeholder 2">
            <a:extLst>
              <a:ext uri="{FF2B5EF4-FFF2-40B4-BE49-F238E27FC236}">
                <a16:creationId xmlns:a16="http://schemas.microsoft.com/office/drawing/2014/main" id="{EC6A8D33-95E8-43F4-B243-E67875C94996}"/>
              </a:ext>
            </a:extLst>
          </p:cNvPr>
          <p:cNvSpPr>
            <a:spLocks noGrp="1"/>
          </p:cNvSpPr>
          <p:nvPr>
            <p:ph idx="1"/>
          </p:nvPr>
        </p:nvSpPr>
        <p:spPr>
          <a:xfrm>
            <a:off x="838200" y="2129742"/>
            <a:ext cx="4737847" cy="3885576"/>
          </a:xfrm>
        </p:spPr>
        <p:txBody>
          <a:bodyPr>
            <a:normAutofit/>
          </a:bodyPr>
          <a:lstStyle/>
          <a:p>
            <a:pPr marL="347663" indent="-347663"/>
            <a:r>
              <a:rPr lang="en-US" dirty="0"/>
              <a:t>If a game is forfeited after the number of innings required for a regulation game and the offending team is behind the score remains as recorded. </a:t>
            </a:r>
          </a:p>
        </p:txBody>
      </p:sp>
      <p:pic>
        <p:nvPicPr>
          <p:cNvPr id="5" name="Picture 4" descr="A scoreboard with numbers and letters&#10;&#10;AI-generated content may be incorrect.">
            <a:extLst>
              <a:ext uri="{FF2B5EF4-FFF2-40B4-BE49-F238E27FC236}">
                <a16:creationId xmlns:a16="http://schemas.microsoft.com/office/drawing/2014/main" id="{064F427D-AAB6-B03D-45FF-233BBBF042A8}"/>
              </a:ext>
            </a:extLst>
          </p:cNvPr>
          <p:cNvPicPr>
            <a:picLocks noChangeAspect="1"/>
          </p:cNvPicPr>
          <p:nvPr/>
        </p:nvPicPr>
        <p:blipFill>
          <a:blip r:embed="rId3"/>
          <a:stretch>
            <a:fillRect/>
          </a:stretch>
        </p:blipFill>
        <p:spPr>
          <a:xfrm>
            <a:off x="5708052" y="1876518"/>
            <a:ext cx="6305197" cy="3104963"/>
          </a:xfrm>
          <a:prstGeom prst="rect">
            <a:avLst/>
          </a:prstGeom>
        </p:spPr>
      </p:pic>
    </p:spTree>
    <p:extLst>
      <p:ext uri="{BB962C8B-B14F-4D97-AF65-F5344CB8AC3E}">
        <p14:creationId xmlns:p14="http://schemas.microsoft.com/office/powerpoint/2010/main" val="64594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C966-5CC6-46F8-BDFF-AA873DC68374}"/>
              </a:ext>
            </a:extLst>
          </p:cNvPr>
          <p:cNvSpPr>
            <a:spLocks noGrp="1"/>
          </p:cNvSpPr>
          <p:nvPr>
            <p:ph type="title"/>
          </p:nvPr>
        </p:nvSpPr>
        <p:spPr/>
        <p:txBody>
          <a:bodyPr>
            <a:normAutofit/>
          </a:bodyPr>
          <a:lstStyle/>
          <a:p>
            <a:r>
              <a:rPr lang="en-US" sz="3600" dirty="0"/>
              <a:t>UNIFORMS, PLAYER EQUIPMENT</a:t>
            </a:r>
            <a:br>
              <a:rPr lang="en-US" sz="3600" dirty="0"/>
            </a:br>
            <a:r>
              <a:rPr lang="en-US" sz="3600" dirty="0"/>
              <a:t>3-2-5 CASE BOOK</a:t>
            </a:r>
          </a:p>
        </p:txBody>
      </p:sp>
      <p:sp>
        <p:nvSpPr>
          <p:cNvPr id="3" name="Content Placeholder 2">
            <a:extLst>
              <a:ext uri="{FF2B5EF4-FFF2-40B4-BE49-F238E27FC236}">
                <a16:creationId xmlns:a16="http://schemas.microsoft.com/office/drawing/2014/main" id="{795E7A56-702B-46E3-B9BE-690BD7CFB6EE}"/>
              </a:ext>
            </a:extLst>
          </p:cNvPr>
          <p:cNvSpPr>
            <a:spLocks noGrp="1"/>
          </p:cNvSpPr>
          <p:nvPr>
            <p:ph idx="1"/>
          </p:nvPr>
        </p:nvSpPr>
        <p:spPr>
          <a:xfrm>
            <a:off x="838200" y="1825625"/>
            <a:ext cx="3034553" cy="4243481"/>
          </a:xfrm>
        </p:spPr>
        <p:txBody>
          <a:bodyPr>
            <a:normAutofit/>
          </a:bodyPr>
          <a:lstStyle/>
          <a:p>
            <a:r>
              <a:rPr lang="en-US" dirty="0"/>
              <a:t>Edits to 3.2.5 Situations B &amp; C reflect rule change for 2025. </a:t>
            </a:r>
          </a:p>
          <a:p>
            <a:endParaRPr lang="en-US" sz="2000" dirty="0">
              <a:solidFill>
                <a:srgbClr val="FF0000"/>
              </a:solidFill>
            </a:endParaRPr>
          </a:p>
          <a:p>
            <a:r>
              <a:rPr lang="en-US" dirty="0">
                <a:solidFill>
                  <a:schemeClr val="bg2">
                    <a:lumMod val="50000"/>
                  </a:schemeClr>
                </a:solidFill>
              </a:rPr>
              <a:t>There are no color restrictions for headbands.</a:t>
            </a:r>
          </a:p>
          <a:p>
            <a:endParaRPr lang="en-US" dirty="0"/>
          </a:p>
        </p:txBody>
      </p:sp>
      <p:pic>
        <p:nvPicPr>
          <p:cNvPr id="5" name="Picture 4" descr="A silhouette of a person with a headband&#10;&#10;AI-generated content may be incorrect.">
            <a:extLst>
              <a:ext uri="{FF2B5EF4-FFF2-40B4-BE49-F238E27FC236}">
                <a16:creationId xmlns:a16="http://schemas.microsoft.com/office/drawing/2014/main" id="{902ECFFF-49BE-2D04-15E2-2328D11398E7}"/>
              </a:ext>
            </a:extLst>
          </p:cNvPr>
          <p:cNvPicPr>
            <a:picLocks noChangeAspect="1"/>
          </p:cNvPicPr>
          <p:nvPr/>
        </p:nvPicPr>
        <p:blipFill>
          <a:blip r:embed="rId3"/>
          <a:stretch>
            <a:fillRect/>
          </a:stretch>
        </p:blipFill>
        <p:spPr>
          <a:xfrm>
            <a:off x="4359282" y="1453750"/>
            <a:ext cx="7149228" cy="4480419"/>
          </a:xfrm>
          <a:prstGeom prst="rect">
            <a:avLst/>
          </a:prstGeom>
        </p:spPr>
      </p:pic>
    </p:spTree>
    <p:extLst>
      <p:ext uri="{BB962C8B-B14F-4D97-AF65-F5344CB8AC3E}">
        <p14:creationId xmlns:p14="http://schemas.microsoft.com/office/powerpoint/2010/main" val="2456717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7701280" y="2373334"/>
            <a:ext cx="4374789" cy="2111332"/>
          </a:xfrm>
        </p:spPr>
        <p:txBody>
          <a:bodyPr>
            <a:noAutofit/>
          </a:bodyPr>
          <a:lstStyle/>
          <a:p>
            <a:pPr algn="ctr">
              <a:defRPr/>
            </a:pPr>
            <a:r>
              <a:rPr lang="en-US" sz="4000" dirty="0"/>
              <a:t>2026 NFHS SOFTBALL POINTS OF EMPHASIS</a:t>
            </a:r>
          </a:p>
        </p:txBody>
      </p:sp>
      <p:pic>
        <p:nvPicPr>
          <p:cNvPr id="3" name="Picture 2">
            <a:extLst>
              <a:ext uri="{FF2B5EF4-FFF2-40B4-BE49-F238E27FC236}">
                <a16:creationId xmlns:a16="http://schemas.microsoft.com/office/drawing/2014/main" id="{5B7F49CF-C55E-F231-D9D1-A9413DB97E21}"/>
              </a:ext>
            </a:extLst>
          </p:cNvPr>
          <p:cNvPicPr>
            <a:picLocks noChangeAspect="1"/>
          </p:cNvPicPr>
          <p:nvPr/>
        </p:nvPicPr>
        <p:blipFill>
          <a:blip r:embed="rId3"/>
          <a:srcRect/>
          <a:stretch/>
        </p:blipFill>
        <p:spPr bwMode="auto">
          <a:xfrm>
            <a:off x="258419" y="354294"/>
            <a:ext cx="7215807" cy="5688678"/>
          </a:xfrm>
          <a:prstGeom prst="rect">
            <a:avLst/>
          </a:prstGeom>
          <a:ln>
            <a:noFill/>
          </a:ln>
          <a:effectLst>
            <a:softEdge rad="112500"/>
          </a:effectLst>
        </p:spPr>
      </p:pic>
    </p:spTree>
    <p:extLst>
      <p:ext uri="{BB962C8B-B14F-4D97-AF65-F5344CB8AC3E}">
        <p14:creationId xmlns:p14="http://schemas.microsoft.com/office/powerpoint/2010/main" val="946976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426C9-46D6-CE33-F6A0-F4F9E97E0931}"/>
              </a:ext>
            </a:extLst>
          </p:cNvPr>
          <p:cNvSpPr>
            <a:spLocks noGrp="1"/>
          </p:cNvSpPr>
          <p:nvPr>
            <p:ph type="title"/>
          </p:nvPr>
        </p:nvSpPr>
        <p:spPr/>
        <p:txBody>
          <a:bodyPr>
            <a:normAutofit/>
          </a:bodyPr>
          <a:lstStyle/>
          <a:p>
            <a:r>
              <a:rPr lang="en-US" sz="3600" dirty="0"/>
              <a:t>OBSTRUCTION</a:t>
            </a:r>
          </a:p>
        </p:txBody>
      </p:sp>
      <p:pic>
        <p:nvPicPr>
          <p:cNvPr id="5" name="Content Placeholder 4" descr="A person running with a baseball player&#10;&#10;AI-generated content may be incorrect.">
            <a:extLst>
              <a:ext uri="{FF2B5EF4-FFF2-40B4-BE49-F238E27FC236}">
                <a16:creationId xmlns:a16="http://schemas.microsoft.com/office/drawing/2014/main" id="{72574DAE-41DD-CB39-A36B-D8DA98AD58B3}"/>
              </a:ext>
            </a:extLst>
          </p:cNvPr>
          <p:cNvPicPr>
            <a:picLocks noGrp="1" noChangeAspect="1"/>
          </p:cNvPicPr>
          <p:nvPr>
            <p:ph idx="1"/>
          </p:nvPr>
        </p:nvPicPr>
        <p:blipFill>
          <a:blip r:embed="rId3"/>
          <a:stretch>
            <a:fillRect/>
          </a:stretch>
        </p:blipFill>
        <p:spPr>
          <a:xfrm>
            <a:off x="5061742" y="1586291"/>
            <a:ext cx="6834177" cy="4285591"/>
          </a:xfrm>
        </p:spPr>
      </p:pic>
      <p:sp>
        <p:nvSpPr>
          <p:cNvPr id="3" name="Content Placeholder 2">
            <a:extLst>
              <a:ext uri="{FF2B5EF4-FFF2-40B4-BE49-F238E27FC236}">
                <a16:creationId xmlns:a16="http://schemas.microsoft.com/office/drawing/2014/main" id="{CF8E979D-922A-027E-0B5F-90FD50E676FF}"/>
              </a:ext>
            </a:extLst>
          </p:cNvPr>
          <p:cNvSpPr txBox="1">
            <a:spLocks/>
          </p:cNvSpPr>
          <p:nvPr/>
        </p:nvSpPr>
        <p:spPr>
          <a:xfrm>
            <a:off x="407504" y="1690688"/>
            <a:ext cx="4437628" cy="448627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EA1F45"/>
              </a:buClr>
              <a:buFont typeface="Arial" panose="020B0604020202020204" pitchFamily="34" charset="0"/>
              <a:buChar char="•"/>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EA1F45"/>
              </a:buClr>
              <a:buFont typeface="Arial" panose="020B0604020202020204" pitchFamily="34" charset="0"/>
              <a:buChar char="•"/>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EA1F45"/>
              </a:buClr>
              <a:buFont typeface="Arial" panose="020B0604020202020204" pitchFamily="34" charset="0"/>
              <a:buChar char="•"/>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indent="-347663"/>
            <a:r>
              <a:rPr lang="en-US" dirty="0"/>
              <a:t>Obstruction is the act of a defensive team member that: </a:t>
            </a:r>
          </a:p>
          <a:p>
            <a:pPr marL="685800" indent="-347663">
              <a:buSzPct val="80000"/>
              <a:buFont typeface="Courier New" panose="02070309020205020404" pitchFamily="49" charset="0"/>
              <a:buChar char="o"/>
            </a:pPr>
            <a:r>
              <a:rPr lang="en-US" b="1" i="1" dirty="0"/>
              <a:t>hinders or impedes</a:t>
            </a:r>
            <a:r>
              <a:rPr lang="en-US" dirty="0"/>
              <a:t> a batter’s attempt to make contact with a pitched ball, or </a:t>
            </a:r>
          </a:p>
          <a:p>
            <a:pPr marL="685800" indent="-347663">
              <a:buSzPct val="80000"/>
              <a:buFont typeface="Courier New" panose="02070309020205020404" pitchFamily="49" charset="0"/>
              <a:buChar char="o"/>
            </a:pPr>
            <a:r>
              <a:rPr lang="en-US" b="1" i="1" dirty="0"/>
              <a:t>impedes the progress</a:t>
            </a:r>
            <a:r>
              <a:rPr lang="en-US" dirty="0"/>
              <a:t> </a:t>
            </a:r>
            <a:br>
              <a:rPr lang="en-US" dirty="0"/>
            </a:br>
            <a:r>
              <a:rPr lang="en-US" dirty="0"/>
              <a:t>of a runner or batter-runner legally running the bases.</a:t>
            </a:r>
          </a:p>
        </p:txBody>
      </p:sp>
    </p:spTree>
    <p:extLst>
      <p:ext uri="{BB962C8B-B14F-4D97-AF65-F5344CB8AC3E}">
        <p14:creationId xmlns:p14="http://schemas.microsoft.com/office/powerpoint/2010/main" val="1166808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7B9B8-79E6-1C48-D5A6-8D7CCFF03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231F7-E6C8-27C8-1759-CCDB0DE10EC9}"/>
              </a:ext>
            </a:extLst>
          </p:cNvPr>
          <p:cNvSpPr>
            <a:spLocks noGrp="1"/>
          </p:cNvSpPr>
          <p:nvPr>
            <p:ph type="title"/>
          </p:nvPr>
        </p:nvSpPr>
        <p:spPr/>
        <p:txBody>
          <a:bodyPr>
            <a:normAutofit/>
          </a:bodyPr>
          <a:lstStyle/>
          <a:p>
            <a:r>
              <a:rPr lang="en-US" sz="3600" dirty="0"/>
              <a:t>OBSTRUCTION</a:t>
            </a:r>
          </a:p>
        </p:txBody>
      </p:sp>
      <p:pic>
        <p:nvPicPr>
          <p:cNvPr id="5" name="Content Placeholder 4" descr="A baseball player lying on the ground&#10;&#10;AI-generated content may be incorrect.">
            <a:extLst>
              <a:ext uri="{FF2B5EF4-FFF2-40B4-BE49-F238E27FC236}">
                <a16:creationId xmlns:a16="http://schemas.microsoft.com/office/drawing/2014/main" id="{CCD9B210-7648-6E4E-5A34-40D5F46472D4}"/>
              </a:ext>
            </a:extLst>
          </p:cNvPr>
          <p:cNvPicPr>
            <a:picLocks noGrp="1" noChangeAspect="1"/>
          </p:cNvPicPr>
          <p:nvPr>
            <p:ph idx="1"/>
          </p:nvPr>
        </p:nvPicPr>
        <p:blipFill>
          <a:blip r:embed="rId3"/>
          <a:stretch>
            <a:fillRect/>
          </a:stretch>
        </p:blipFill>
        <p:spPr>
          <a:xfrm>
            <a:off x="4230803" y="1907867"/>
            <a:ext cx="7725265" cy="4026767"/>
          </a:xfrm>
        </p:spPr>
      </p:pic>
      <p:sp>
        <p:nvSpPr>
          <p:cNvPr id="3" name="Content Placeholder 2">
            <a:extLst>
              <a:ext uri="{FF2B5EF4-FFF2-40B4-BE49-F238E27FC236}">
                <a16:creationId xmlns:a16="http://schemas.microsoft.com/office/drawing/2014/main" id="{83CFAEBB-66AB-0E45-EFAB-73A8F9980DE7}"/>
              </a:ext>
            </a:extLst>
          </p:cNvPr>
          <p:cNvSpPr txBox="1">
            <a:spLocks/>
          </p:cNvSpPr>
          <p:nvPr/>
        </p:nvSpPr>
        <p:spPr>
          <a:xfrm>
            <a:off x="487017" y="1540119"/>
            <a:ext cx="3624517" cy="426909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EA1F45"/>
              </a:buClr>
              <a:buFont typeface="Arial" panose="020B0604020202020204" pitchFamily="34" charset="0"/>
              <a:buChar char="•"/>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EA1F45"/>
              </a:buClr>
              <a:buFont typeface="Arial" panose="020B0604020202020204" pitchFamily="34" charset="0"/>
              <a:buChar char="•"/>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EA1F45"/>
              </a:buClr>
              <a:buFont typeface="Arial" panose="020B0604020202020204" pitchFamily="34" charset="0"/>
              <a:buChar char="•"/>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indent="-347663"/>
            <a:r>
              <a:rPr lang="en-US" dirty="0"/>
              <a:t>If the runner or batter-runner is not impeded, there is no obstruction. </a:t>
            </a:r>
          </a:p>
          <a:p>
            <a:pPr marL="347663" indent="-347663"/>
            <a:r>
              <a:rPr lang="en-US" dirty="0"/>
              <a:t>With the exception of a fake tag, as shown, a fielder’s actions or positioning alone can never result in an obstruction ruling.</a:t>
            </a:r>
          </a:p>
        </p:txBody>
      </p:sp>
    </p:spTree>
    <p:extLst>
      <p:ext uri="{BB962C8B-B14F-4D97-AF65-F5344CB8AC3E}">
        <p14:creationId xmlns:p14="http://schemas.microsoft.com/office/powerpoint/2010/main" val="2095989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36650-35D1-19A8-6AD1-2EB8ABC53B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3AD3A-6217-5CDA-7985-9CAC9E87E118}"/>
              </a:ext>
            </a:extLst>
          </p:cNvPr>
          <p:cNvSpPr>
            <a:spLocks noGrp="1"/>
          </p:cNvSpPr>
          <p:nvPr>
            <p:ph type="title"/>
          </p:nvPr>
        </p:nvSpPr>
        <p:spPr/>
        <p:txBody>
          <a:bodyPr>
            <a:normAutofit/>
          </a:bodyPr>
          <a:lstStyle/>
          <a:p>
            <a:r>
              <a:rPr lang="en-US" sz="3600" dirty="0"/>
              <a:t>OBSTRUCTION</a:t>
            </a:r>
          </a:p>
        </p:txBody>
      </p:sp>
      <p:sp>
        <p:nvSpPr>
          <p:cNvPr id="6" name="Content Placeholder 5">
            <a:extLst>
              <a:ext uri="{FF2B5EF4-FFF2-40B4-BE49-F238E27FC236}">
                <a16:creationId xmlns:a16="http://schemas.microsoft.com/office/drawing/2014/main" id="{4B8B225A-CACE-4D60-5B9A-4B39D3CAD0A1}"/>
              </a:ext>
            </a:extLst>
          </p:cNvPr>
          <p:cNvSpPr>
            <a:spLocks noGrp="1"/>
          </p:cNvSpPr>
          <p:nvPr>
            <p:ph idx="1"/>
          </p:nvPr>
        </p:nvSpPr>
        <p:spPr>
          <a:xfrm>
            <a:off x="838200" y="1567207"/>
            <a:ext cx="10515600" cy="4351338"/>
          </a:xfrm>
        </p:spPr>
        <p:txBody>
          <a:bodyPr>
            <a:normAutofit/>
          </a:bodyPr>
          <a:lstStyle/>
          <a:p>
            <a:pPr marL="347663" indent="-347663"/>
            <a:r>
              <a:rPr lang="en-US" dirty="0"/>
              <a:t>Impeding a runner means creating a negative effect on their ability to run the bases. This might include:</a:t>
            </a:r>
          </a:p>
          <a:p>
            <a:pPr marL="854075" indent="-347663" defTabSz="854075">
              <a:buSzPct val="80000"/>
              <a:buFont typeface="Courier New" panose="02070309020205020404" pitchFamily="49" charset="0"/>
              <a:buChar char="o"/>
            </a:pPr>
            <a:r>
              <a:rPr lang="en-US" dirty="0"/>
              <a:t>a runner slowing down </a:t>
            </a:r>
          </a:p>
          <a:p>
            <a:pPr marL="854075" indent="-347663" defTabSz="854075">
              <a:buSzPct val="80000"/>
              <a:buFont typeface="Courier New" panose="02070309020205020404" pitchFamily="49" charset="0"/>
              <a:buChar char="o"/>
            </a:pPr>
            <a:r>
              <a:rPr lang="en-US" dirty="0"/>
              <a:t>altering their intended path </a:t>
            </a:r>
          </a:p>
          <a:p>
            <a:pPr marL="854075" indent="-347663" defTabSz="854075">
              <a:buSzPct val="80000"/>
              <a:buFont typeface="Courier New" panose="02070309020205020404" pitchFamily="49" charset="0"/>
              <a:buChar char="o"/>
            </a:pPr>
            <a:r>
              <a:rPr lang="en-US" dirty="0"/>
              <a:t>stopping altogether </a:t>
            </a:r>
          </a:p>
          <a:p>
            <a:pPr marL="854075" indent="-347663" defTabSz="854075">
              <a:buSzPct val="80000"/>
              <a:buFont typeface="Courier New" panose="02070309020205020404" pitchFamily="49" charset="0"/>
              <a:buChar char="o"/>
            </a:pPr>
            <a:r>
              <a:rPr lang="en-US" dirty="0"/>
              <a:t>retreating to the previous base, or </a:t>
            </a:r>
          </a:p>
          <a:p>
            <a:pPr marL="854075" indent="-347663" defTabSz="854075">
              <a:buSzPct val="80000"/>
              <a:buFont typeface="Courier New" panose="02070309020205020404" pitchFamily="49" charset="0"/>
              <a:buChar char="o"/>
            </a:pPr>
            <a:r>
              <a:rPr lang="en-US" dirty="0"/>
              <a:t>making contact with a fielder that disrupts their movement </a:t>
            </a:r>
          </a:p>
          <a:p>
            <a:pPr marL="347663" indent="-347663"/>
            <a:r>
              <a:rPr lang="en-US" dirty="0"/>
              <a:t>The umpire must rely on judgment to determine both whether the runner was impeded and to what extent their progress was affected.</a:t>
            </a:r>
          </a:p>
          <a:p>
            <a:pPr marL="0" indent="0">
              <a:buNone/>
            </a:pPr>
            <a:endParaRPr lang="en-US" dirty="0"/>
          </a:p>
        </p:txBody>
      </p:sp>
    </p:spTree>
    <p:extLst>
      <p:ext uri="{BB962C8B-B14F-4D97-AF65-F5344CB8AC3E}">
        <p14:creationId xmlns:p14="http://schemas.microsoft.com/office/powerpoint/2010/main" val="1837596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62146-0963-DAEB-CB1C-21FB0B8923A5}"/>
              </a:ext>
            </a:extLst>
          </p:cNvPr>
          <p:cNvSpPr>
            <a:spLocks noGrp="1"/>
          </p:cNvSpPr>
          <p:nvPr>
            <p:ph type="title"/>
          </p:nvPr>
        </p:nvSpPr>
        <p:spPr/>
        <p:txBody>
          <a:bodyPr>
            <a:normAutofit/>
          </a:bodyPr>
          <a:lstStyle/>
          <a:p>
            <a:r>
              <a:rPr lang="en-US" sz="3600" dirty="0"/>
              <a:t>MAINTAINING AN UNOBSTRUCTED VIEW</a:t>
            </a:r>
          </a:p>
        </p:txBody>
      </p:sp>
      <p:sp>
        <p:nvSpPr>
          <p:cNvPr id="3" name="Content Placeholder 2">
            <a:extLst>
              <a:ext uri="{FF2B5EF4-FFF2-40B4-BE49-F238E27FC236}">
                <a16:creationId xmlns:a16="http://schemas.microsoft.com/office/drawing/2014/main" id="{51C297CE-18B3-115C-8FF6-DE9F1A0DD586}"/>
              </a:ext>
            </a:extLst>
          </p:cNvPr>
          <p:cNvSpPr txBox="1">
            <a:spLocks/>
          </p:cNvSpPr>
          <p:nvPr/>
        </p:nvSpPr>
        <p:spPr>
          <a:xfrm>
            <a:off x="838200" y="1404266"/>
            <a:ext cx="5431971" cy="448627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Clr>
                <a:srgbClr val="EA1F45"/>
              </a:buClr>
              <a:buFont typeface="Arial" panose="020B0604020202020204" pitchFamily="34" charset="0"/>
              <a:buChar char="•"/>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EA1F45"/>
              </a:buClr>
              <a:buFont typeface="Arial" panose="020B0604020202020204" pitchFamily="34" charset="0"/>
              <a:buChar char="•"/>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EA1F45"/>
              </a:buClr>
              <a:buFont typeface="Arial" panose="020B0604020202020204" pitchFamily="34" charset="0"/>
              <a:buChar char="•"/>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Verbiage has been added to the 2026-28 NFHS Softball Umpire Manual to provide guidance to umpires when it is necessary to move from the primary position during a play.</a:t>
            </a:r>
            <a:br>
              <a:rPr lang="en-US" dirty="0"/>
            </a:br>
            <a:endParaRPr lang="en-US" dirty="0"/>
          </a:p>
          <a:p>
            <a:r>
              <a:rPr lang="en-US" dirty="0"/>
              <a:t>This movement allows umpires to keep the following items in view:</a:t>
            </a:r>
          </a:p>
          <a:p>
            <a:pPr marL="739775" indent="-457200">
              <a:buSzPct val="80000"/>
              <a:buFont typeface="Courier New" panose="02070309020205020404" pitchFamily="49" charset="0"/>
              <a:buChar char="o"/>
            </a:pPr>
            <a:r>
              <a:rPr lang="en-US" dirty="0"/>
              <a:t>Defense contacting offense with the ball (tagging the runner).</a:t>
            </a:r>
          </a:p>
          <a:p>
            <a:pPr marL="739775" indent="-457200">
              <a:buSzPct val="80000"/>
              <a:buFont typeface="Courier New" panose="02070309020205020404" pitchFamily="49" charset="0"/>
              <a:buChar char="o"/>
            </a:pPr>
            <a:r>
              <a:rPr lang="en-US" dirty="0"/>
              <a:t>Defense maintaining control of the ball during the tag.</a:t>
            </a:r>
          </a:p>
          <a:p>
            <a:pPr marL="739775" indent="-457200">
              <a:buSzPct val="80000"/>
              <a:buFont typeface="Courier New" panose="02070309020205020404" pitchFamily="49" charset="0"/>
              <a:buChar char="o"/>
            </a:pPr>
            <a:r>
              <a:rPr lang="en-US" dirty="0"/>
              <a:t>Offense contacting the base.</a:t>
            </a:r>
          </a:p>
        </p:txBody>
      </p:sp>
      <p:pic>
        <p:nvPicPr>
          <p:cNvPr id="8" name="Content Placeholder 7" descr="A baseball player hitting a ball with umpire&#10;&#10;AI-generated content may be incorrect.">
            <a:extLst>
              <a:ext uri="{FF2B5EF4-FFF2-40B4-BE49-F238E27FC236}">
                <a16:creationId xmlns:a16="http://schemas.microsoft.com/office/drawing/2014/main" id="{12702383-239B-EAB0-F09E-56479E188A2C}"/>
              </a:ext>
            </a:extLst>
          </p:cNvPr>
          <p:cNvPicPr>
            <a:picLocks noGrp="1" noChangeAspect="1"/>
          </p:cNvPicPr>
          <p:nvPr>
            <p:ph idx="1"/>
          </p:nvPr>
        </p:nvPicPr>
        <p:blipFill>
          <a:blip r:embed="rId3"/>
          <a:stretch>
            <a:fillRect/>
          </a:stretch>
        </p:blipFill>
        <p:spPr>
          <a:xfrm>
            <a:off x="6969460" y="1415918"/>
            <a:ext cx="4719781" cy="4403583"/>
          </a:xfrm>
        </p:spPr>
      </p:pic>
    </p:spTree>
    <p:extLst>
      <p:ext uri="{BB962C8B-B14F-4D97-AF65-F5344CB8AC3E}">
        <p14:creationId xmlns:p14="http://schemas.microsoft.com/office/powerpoint/2010/main" val="3405329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B6E7-7352-3BE1-8B87-2B99E8536FB2}"/>
              </a:ext>
            </a:extLst>
          </p:cNvPr>
          <p:cNvSpPr>
            <a:spLocks noGrp="1"/>
          </p:cNvSpPr>
          <p:nvPr>
            <p:ph type="title"/>
          </p:nvPr>
        </p:nvSpPr>
        <p:spPr/>
        <p:txBody>
          <a:bodyPr>
            <a:normAutofit/>
          </a:bodyPr>
          <a:lstStyle/>
          <a:p>
            <a:r>
              <a:rPr lang="en-US" sz="3600" dirty="0"/>
              <a:t>MAINTAINING AN UNOBSTRUCTED VIEW</a:t>
            </a:r>
          </a:p>
        </p:txBody>
      </p:sp>
      <p:pic>
        <p:nvPicPr>
          <p:cNvPr id="5" name="Content Placeholder 4" descr="A person playing baseball with a catcher&#10;&#10;AI-generated content may be incorrect.">
            <a:extLst>
              <a:ext uri="{FF2B5EF4-FFF2-40B4-BE49-F238E27FC236}">
                <a16:creationId xmlns:a16="http://schemas.microsoft.com/office/drawing/2014/main" id="{CA18682E-222D-D548-5E3D-74624A5B60A6}"/>
              </a:ext>
            </a:extLst>
          </p:cNvPr>
          <p:cNvPicPr>
            <a:picLocks noGrp="1" noChangeAspect="1"/>
          </p:cNvPicPr>
          <p:nvPr>
            <p:ph idx="1"/>
          </p:nvPr>
        </p:nvPicPr>
        <p:blipFill>
          <a:blip r:embed="rId3"/>
          <a:stretch>
            <a:fillRect/>
          </a:stretch>
        </p:blipFill>
        <p:spPr>
          <a:xfrm>
            <a:off x="6796392" y="1436554"/>
            <a:ext cx="4729018" cy="4432364"/>
          </a:xfrm>
        </p:spPr>
      </p:pic>
      <p:sp>
        <p:nvSpPr>
          <p:cNvPr id="3" name="Content Placeholder 2">
            <a:extLst>
              <a:ext uri="{FF2B5EF4-FFF2-40B4-BE49-F238E27FC236}">
                <a16:creationId xmlns:a16="http://schemas.microsoft.com/office/drawing/2014/main" id="{486011C0-E2A6-B1DC-46D3-85CF738B4BFA}"/>
              </a:ext>
            </a:extLst>
          </p:cNvPr>
          <p:cNvSpPr txBox="1">
            <a:spLocks/>
          </p:cNvSpPr>
          <p:nvPr/>
        </p:nvSpPr>
        <p:spPr>
          <a:xfrm>
            <a:off x="838200" y="1400174"/>
            <a:ext cx="5207921" cy="44862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Clr>
                <a:srgbClr val="EA1F45"/>
              </a:buClr>
              <a:buFont typeface="Arial" panose="020B0604020202020204" pitchFamily="34" charset="0"/>
              <a:buChar char="•"/>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EA1F45"/>
              </a:buClr>
              <a:buFont typeface="Arial" panose="020B0604020202020204" pitchFamily="34" charset="0"/>
              <a:buChar char="•"/>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EA1F45"/>
              </a:buClr>
              <a:buFont typeface="Arial" panose="020B0604020202020204" pitchFamily="34" charset="0"/>
              <a:buChar char="•"/>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Umpires must maintain proper distance while adjusting to keep all three interactions in view. Prior to umpires moving from their primary position, key elements of the play need to be understood. These include:</a:t>
            </a:r>
          </a:p>
          <a:p>
            <a:pPr marL="855662" indent="-457200">
              <a:buSzPct val="80000"/>
              <a:buFont typeface="Courier New" panose="02070309020205020404" pitchFamily="49" charset="0"/>
              <a:buChar char="o"/>
            </a:pPr>
            <a:r>
              <a:rPr lang="en-US" dirty="0"/>
              <a:t>Fielder positioning.</a:t>
            </a:r>
          </a:p>
          <a:p>
            <a:pPr marL="855662" indent="-457200">
              <a:buSzPct val="80000"/>
              <a:buFont typeface="Courier New" panose="02070309020205020404" pitchFamily="49" charset="0"/>
              <a:buChar char="o"/>
            </a:pPr>
            <a:r>
              <a:rPr lang="en-US" dirty="0"/>
              <a:t>Location, direction and height of the incoming throw.</a:t>
            </a:r>
          </a:p>
          <a:p>
            <a:pPr marL="855662" indent="-457200">
              <a:buSzPct val="80000"/>
              <a:buFont typeface="Courier New" panose="02070309020205020404" pitchFamily="49" charset="0"/>
              <a:buChar char="o"/>
            </a:pPr>
            <a:r>
              <a:rPr lang="en-US" dirty="0"/>
              <a:t>Runner’s path.</a:t>
            </a:r>
          </a:p>
          <a:p>
            <a:pPr marL="855662" indent="-457200">
              <a:buSzPct val="80000"/>
              <a:buFont typeface="Courier New" panose="02070309020205020404" pitchFamily="49" charset="0"/>
              <a:buChar char="o"/>
            </a:pPr>
            <a:r>
              <a:rPr lang="en-US" dirty="0"/>
              <a:t>Timing of the throw and the runner arriving near the base.</a:t>
            </a:r>
          </a:p>
        </p:txBody>
      </p:sp>
    </p:spTree>
    <p:extLst>
      <p:ext uri="{BB962C8B-B14F-4D97-AF65-F5344CB8AC3E}">
        <p14:creationId xmlns:p14="http://schemas.microsoft.com/office/powerpoint/2010/main" val="2187907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3184-900E-69DF-03E9-BFA3751159CB}"/>
              </a:ext>
            </a:extLst>
          </p:cNvPr>
          <p:cNvSpPr>
            <a:spLocks noGrp="1"/>
          </p:cNvSpPr>
          <p:nvPr>
            <p:ph type="title"/>
          </p:nvPr>
        </p:nvSpPr>
        <p:spPr/>
        <p:txBody>
          <a:bodyPr>
            <a:normAutofit/>
          </a:bodyPr>
          <a:lstStyle/>
          <a:p>
            <a:r>
              <a:rPr lang="en-US" sz="3600" dirty="0"/>
              <a:t>MAINTAINING AN UNOBSTRUCTED VIEW</a:t>
            </a:r>
          </a:p>
        </p:txBody>
      </p:sp>
      <p:sp>
        <p:nvSpPr>
          <p:cNvPr id="3" name="Content Placeholder 2">
            <a:extLst>
              <a:ext uri="{FF2B5EF4-FFF2-40B4-BE49-F238E27FC236}">
                <a16:creationId xmlns:a16="http://schemas.microsoft.com/office/drawing/2014/main" id="{A94D944E-68B8-E44A-6170-8D5AD6055C2B}"/>
              </a:ext>
            </a:extLst>
          </p:cNvPr>
          <p:cNvSpPr txBox="1">
            <a:spLocks/>
          </p:cNvSpPr>
          <p:nvPr/>
        </p:nvSpPr>
        <p:spPr>
          <a:xfrm>
            <a:off x="838200" y="1454509"/>
            <a:ext cx="4609289" cy="448627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EA1F45"/>
              </a:buClr>
              <a:buFont typeface="Arial" panose="020B0604020202020204" pitchFamily="34" charset="0"/>
              <a:buChar char="•"/>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EA1F45"/>
              </a:buClr>
              <a:buFont typeface="Arial" panose="020B0604020202020204" pitchFamily="34" charset="0"/>
              <a:buChar char="•"/>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EA1F45"/>
              </a:buClr>
              <a:buFont typeface="Arial" panose="020B0604020202020204" pitchFamily="34" charset="0"/>
              <a:buChar char="•"/>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 plays at the plate, the plate umpire should start with a primary position near the intersection of the back-left corner of the right-handed batter’s box, as shown. </a:t>
            </a:r>
          </a:p>
          <a:p>
            <a:r>
              <a:rPr lang="en-US" dirty="0"/>
              <a:t>Then the umpire should move left or right in order to maintain an unobstructed view of all the key interactions of the play.</a:t>
            </a:r>
          </a:p>
        </p:txBody>
      </p:sp>
      <p:pic>
        <p:nvPicPr>
          <p:cNvPr id="8" name="Content Placeholder 7">
            <a:extLst>
              <a:ext uri="{FF2B5EF4-FFF2-40B4-BE49-F238E27FC236}">
                <a16:creationId xmlns:a16="http://schemas.microsoft.com/office/drawing/2014/main" id="{865F7EEB-33D7-728D-4E9F-1C59A4EDE0C2}"/>
              </a:ext>
            </a:extLst>
          </p:cNvPr>
          <p:cNvPicPr>
            <a:picLocks noGrp="1" noChangeAspect="1"/>
          </p:cNvPicPr>
          <p:nvPr>
            <p:ph idx="1"/>
          </p:nvPr>
        </p:nvPicPr>
        <p:blipFill>
          <a:blip r:embed="rId3"/>
          <a:stretch>
            <a:fillRect/>
          </a:stretch>
        </p:blipFill>
        <p:spPr>
          <a:xfrm>
            <a:off x="5925321" y="1520930"/>
            <a:ext cx="5842101" cy="4419854"/>
          </a:xfrm>
        </p:spPr>
      </p:pic>
    </p:spTree>
    <p:extLst>
      <p:ext uri="{BB962C8B-B14F-4D97-AF65-F5344CB8AC3E}">
        <p14:creationId xmlns:p14="http://schemas.microsoft.com/office/powerpoint/2010/main" val="2834195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E85FB-A388-AAD0-B5C8-7D1352EC8201}"/>
              </a:ext>
            </a:extLst>
          </p:cNvPr>
          <p:cNvSpPr>
            <a:spLocks noGrp="1"/>
          </p:cNvSpPr>
          <p:nvPr>
            <p:ph type="title"/>
          </p:nvPr>
        </p:nvSpPr>
        <p:spPr/>
        <p:txBody>
          <a:bodyPr>
            <a:normAutofit/>
          </a:bodyPr>
          <a:lstStyle/>
          <a:p>
            <a:r>
              <a:rPr lang="en-US" sz="3600" dirty="0"/>
              <a:t>MAINTAINING AN UNOBSTRUCTED VIEW</a:t>
            </a:r>
          </a:p>
        </p:txBody>
      </p:sp>
      <p:pic>
        <p:nvPicPr>
          <p:cNvPr id="5" name="Content Placeholder 4" descr="A person holding a baseball player&#10;&#10;AI-generated content may be incorrect.">
            <a:extLst>
              <a:ext uri="{FF2B5EF4-FFF2-40B4-BE49-F238E27FC236}">
                <a16:creationId xmlns:a16="http://schemas.microsoft.com/office/drawing/2014/main" id="{A29683B0-1951-6516-256B-51CF26AE14A6}"/>
              </a:ext>
            </a:extLst>
          </p:cNvPr>
          <p:cNvPicPr>
            <a:picLocks noGrp="1" noChangeAspect="1"/>
          </p:cNvPicPr>
          <p:nvPr>
            <p:ph idx="1"/>
          </p:nvPr>
        </p:nvPicPr>
        <p:blipFill>
          <a:blip r:embed="rId3"/>
          <a:stretch>
            <a:fillRect/>
          </a:stretch>
        </p:blipFill>
        <p:spPr>
          <a:xfrm>
            <a:off x="6586515" y="1449785"/>
            <a:ext cx="5098025" cy="4480172"/>
          </a:xfrm>
        </p:spPr>
      </p:pic>
      <p:sp>
        <p:nvSpPr>
          <p:cNvPr id="3" name="Content Placeholder 2">
            <a:extLst>
              <a:ext uri="{FF2B5EF4-FFF2-40B4-BE49-F238E27FC236}">
                <a16:creationId xmlns:a16="http://schemas.microsoft.com/office/drawing/2014/main" id="{0C72A9DE-BC31-43DA-6047-B6B1BECCD6B8}"/>
              </a:ext>
            </a:extLst>
          </p:cNvPr>
          <p:cNvSpPr txBox="1">
            <a:spLocks/>
          </p:cNvSpPr>
          <p:nvPr/>
        </p:nvSpPr>
        <p:spPr>
          <a:xfrm>
            <a:off x="902407" y="1514202"/>
            <a:ext cx="5440027"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EA1F45"/>
              </a:buClr>
              <a:buFont typeface="Arial" panose="020B0604020202020204" pitchFamily="34" charset="0"/>
              <a:buChar char="•"/>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EA1F45"/>
              </a:buClr>
              <a:buFont typeface="Arial" panose="020B0604020202020204" pitchFamily="34" charset="0"/>
              <a:buChar char="•"/>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EA1F45"/>
              </a:buClr>
              <a:buFont typeface="Arial" panose="020B0604020202020204" pitchFamily="34" charset="0"/>
              <a:buChar char="•"/>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EA1F45"/>
              </a:buClr>
              <a:buFont typeface="Arial" panose="020B0604020202020204" pitchFamily="34" charset="0"/>
              <a:buChar char="•"/>
              <a:defRPr sz="18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All of these elements must be understood prior to umpires adjusting their positioning. </a:t>
            </a:r>
          </a:p>
          <a:p>
            <a:r>
              <a:rPr lang="en-US" dirty="0"/>
              <a:t>This is simply another example of an umpire requiring good timing in order to get calls correct.</a:t>
            </a:r>
          </a:p>
          <a:p>
            <a:r>
              <a:rPr lang="en-US" dirty="0">
                <a:solidFill>
                  <a:schemeClr val="bg2">
                    <a:lumMod val="50000"/>
                  </a:schemeClr>
                </a:solidFill>
              </a:rPr>
              <a:t>Reading the play correctly allows umpires to adjust their position in order to maintain a view of the play, instead of becoming </a:t>
            </a:r>
            <a:r>
              <a:rPr lang="en-US" dirty="0" err="1">
                <a:solidFill>
                  <a:schemeClr val="bg2">
                    <a:lumMod val="50000"/>
                  </a:schemeClr>
                </a:solidFill>
              </a:rPr>
              <a:t>straightlined</a:t>
            </a:r>
            <a:r>
              <a:rPr lang="en-US" dirty="0">
                <a:solidFill>
                  <a:schemeClr val="bg2">
                    <a:lumMod val="50000"/>
                  </a:schemeClr>
                </a:solidFill>
              </a:rPr>
              <a:t>.</a:t>
            </a:r>
          </a:p>
        </p:txBody>
      </p:sp>
    </p:spTree>
    <p:extLst>
      <p:ext uri="{BB962C8B-B14F-4D97-AF65-F5344CB8AC3E}">
        <p14:creationId xmlns:p14="http://schemas.microsoft.com/office/powerpoint/2010/main" val="3963821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095A2C-2F87-48ED-A221-977F08FADD0A}"/>
              </a:ext>
            </a:extLst>
          </p:cNvPr>
          <p:cNvSpPr>
            <a:spLocks noGrp="1"/>
          </p:cNvSpPr>
          <p:nvPr>
            <p:ph type="title"/>
          </p:nvPr>
        </p:nvSpPr>
        <p:spPr>
          <a:xfrm>
            <a:off x="6217920" y="1932048"/>
            <a:ext cx="5116469" cy="2111332"/>
          </a:xfrm>
        </p:spPr>
        <p:txBody>
          <a:bodyPr>
            <a:normAutofit/>
          </a:bodyPr>
          <a:lstStyle/>
          <a:p>
            <a:pPr algn="ctr">
              <a:defRPr/>
            </a:pPr>
            <a:r>
              <a:rPr lang="en-US" sz="4000" dirty="0"/>
              <a:t>NFHS OFFICIALS EDUCATION </a:t>
            </a:r>
          </a:p>
        </p:txBody>
      </p:sp>
      <p:pic>
        <p:nvPicPr>
          <p:cNvPr id="2" name="Picture 1">
            <a:extLst>
              <a:ext uri="{FF2B5EF4-FFF2-40B4-BE49-F238E27FC236}">
                <a16:creationId xmlns:a16="http://schemas.microsoft.com/office/drawing/2014/main" id="{458F1941-D062-3EF2-FC3B-149FED7C3F11}"/>
              </a:ext>
            </a:extLst>
          </p:cNvPr>
          <p:cNvPicPr>
            <a:picLocks noChangeAspect="1"/>
          </p:cNvPicPr>
          <p:nvPr/>
        </p:nvPicPr>
        <p:blipFill>
          <a:blip r:embed="rId3"/>
          <a:srcRect/>
          <a:stretch/>
        </p:blipFill>
        <p:spPr>
          <a:xfrm>
            <a:off x="121919" y="156755"/>
            <a:ext cx="5974081" cy="5930536"/>
          </a:xfrm>
          <a:prstGeom prst="rect">
            <a:avLst/>
          </a:prstGeom>
          <a:ln>
            <a:noFill/>
          </a:ln>
          <a:effectLst>
            <a:softEdge rad="112500"/>
          </a:effectLst>
        </p:spPr>
      </p:pic>
    </p:spTree>
    <p:extLst>
      <p:ext uri="{BB962C8B-B14F-4D97-AF65-F5344CB8AC3E}">
        <p14:creationId xmlns:p14="http://schemas.microsoft.com/office/powerpoint/2010/main" val="1570163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a:extLst>
              <a:ext uri="{FF2B5EF4-FFF2-40B4-BE49-F238E27FC236}">
                <a16:creationId xmlns:a16="http://schemas.microsoft.com/office/drawing/2014/main" id="{DCE886AC-B90D-3D98-C20B-77D838F7A5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3">
            <a:extLst>
              <a:ext uri="{FF2B5EF4-FFF2-40B4-BE49-F238E27FC236}">
                <a16:creationId xmlns:a16="http://schemas.microsoft.com/office/drawing/2014/main" id="{FEAEF941-BA70-93C5-8814-D527DDF4CDC9}"/>
              </a:ext>
            </a:extLst>
          </p:cNvPr>
          <p:cNvSpPr txBox="1">
            <a:spLocks/>
          </p:cNvSpPr>
          <p:nvPr/>
        </p:nvSpPr>
        <p:spPr>
          <a:xfrm>
            <a:off x="10199688" y="6378321"/>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dirty="0"/>
              <a:t>www.nfhs.org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9811-AFED-29B0-9663-1AC0A394E4B5}"/>
              </a:ext>
            </a:extLst>
          </p:cNvPr>
          <p:cNvSpPr>
            <a:spLocks noGrp="1"/>
          </p:cNvSpPr>
          <p:nvPr>
            <p:ph type="title"/>
          </p:nvPr>
        </p:nvSpPr>
        <p:spPr>
          <a:xfrm>
            <a:off x="6096000" y="2618070"/>
            <a:ext cx="4729320" cy="1371097"/>
          </a:xfrm>
        </p:spPr>
        <p:txBody>
          <a:bodyPr>
            <a:normAutofit fontScale="90000"/>
          </a:bodyPr>
          <a:lstStyle/>
          <a:p>
            <a:pPr algn="ctr"/>
            <a:r>
              <a:rPr lang="en-US" dirty="0"/>
              <a:t>NFHS Authentication Mark Update</a:t>
            </a:r>
          </a:p>
        </p:txBody>
      </p:sp>
      <p:pic>
        <p:nvPicPr>
          <p:cNvPr id="3" name="Picture 2">
            <a:extLst>
              <a:ext uri="{FF2B5EF4-FFF2-40B4-BE49-F238E27FC236}">
                <a16:creationId xmlns:a16="http://schemas.microsoft.com/office/drawing/2014/main" id="{3225FFC3-6902-5167-BC08-E6AA09399901}"/>
              </a:ext>
            </a:extLst>
          </p:cNvPr>
          <p:cNvPicPr>
            <a:picLocks noChangeAspect="1"/>
          </p:cNvPicPr>
          <p:nvPr/>
        </p:nvPicPr>
        <p:blipFill>
          <a:blip r:embed="rId3"/>
          <a:srcRect/>
          <a:stretch/>
        </p:blipFill>
        <p:spPr>
          <a:xfrm>
            <a:off x="185972" y="410808"/>
            <a:ext cx="4578223" cy="5386144"/>
          </a:xfrm>
          <a:prstGeom prst="rect">
            <a:avLst/>
          </a:prstGeom>
          <a:ln>
            <a:noFill/>
          </a:ln>
          <a:effectLst>
            <a:softEdge rad="112500"/>
          </a:effectLst>
        </p:spPr>
      </p:pic>
    </p:spTree>
    <p:extLst>
      <p:ext uri="{BB962C8B-B14F-4D97-AF65-F5344CB8AC3E}">
        <p14:creationId xmlns:p14="http://schemas.microsoft.com/office/powerpoint/2010/main" val="2288980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1518C-E0E8-ABFD-8174-11F47D5C63F8}"/>
              </a:ext>
            </a:extLst>
          </p:cNvPr>
          <p:cNvSpPr>
            <a:spLocks noGrp="1"/>
          </p:cNvSpPr>
          <p:nvPr>
            <p:ph type="title"/>
          </p:nvPr>
        </p:nvSpPr>
        <p:spPr>
          <a:xfrm>
            <a:off x="838200" y="365125"/>
            <a:ext cx="8491151" cy="1325563"/>
          </a:xfrm>
        </p:spPr>
        <p:txBody>
          <a:bodyPr/>
          <a:lstStyle/>
          <a:p>
            <a:r>
              <a:rPr lang="en-US" dirty="0"/>
              <a:t>NFHS Authenticating Mark Update</a:t>
            </a:r>
          </a:p>
        </p:txBody>
      </p:sp>
      <p:sp>
        <p:nvSpPr>
          <p:cNvPr id="3" name="Content Placeholder 2">
            <a:extLst>
              <a:ext uri="{FF2B5EF4-FFF2-40B4-BE49-F238E27FC236}">
                <a16:creationId xmlns:a16="http://schemas.microsoft.com/office/drawing/2014/main" id="{5337A712-7305-0913-E8C4-68E4FF885A43}"/>
              </a:ext>
            </a:extLst>
          </p:cNvPr>
          <p:cNvSpPr>
            <a:spLocks noGrp="1"/>
          </p:cNvSpPr>
          <p:nvPr>
            <p:ph idx="1"/>
          </p:nvPr>
        </p:nvSpPr>
        <p:spPr>
          <a:xfrm>
            <a:off x="3905249" y="1825625"/>
            <a:ext cx="7920619" cy="4324274"/>
          </a:xfrm>
        </p:spPr>
        <p:txBody>
          <a:bodyPr>
            <a:normAutofit fontScale="62500" lnSpcReduction="20000"/>
          </a:bodyPr>
          <a:lstStyle/>
          <a:p>
            <a:pPr marL="0" indent="0">
              <a:buNone/>
            </a:pPr>
            <a:r>
              <a:rPr lang="en-US" b="1" dirty="0"/>
              <a:t>Specifications</a:t>
            </a:r>
          </a:p>
          <a:p>
            <a:pPr>
              <a:spcBef>
                <a:spcPts val="600"/>
              </a:spcBef>
            </a:pPr>
            <a:r>
              <a:rPr lang="en-US" sz="2600" dirty="0"/>
              <a:t>Do not use the NFHS Authenticating Mark without prior written approval from the NFHS</a:t>
            </a:r>
          </a:p>
          <a:p>
            <a:pPr>
              <a:spcBef>
                <a:spcPts val="600"/>
              </a:spcBef>
            </a:pPr>
            <a:r>
              <a:rPr lang="en-US" sz="2600" dirty="0"/>
              <a:t>This mark is for use of licensees only.</a:t>
            </a:r>
          </a:p>
          <a:p>
            <a:pPr>
              <a:spcBef>
                <a:spcPts val="0"/>
              </a:spcBef>
            </a:pPr>
            <a:endParaRPr lang="en-US" sz="600" dirty="0"/>
          </a:p>
          <a:p>
            <a:pPr marL="0" indent="0">
              <a:buNone/>
            </a:pPr>
            <a:r>
              <a:rPr lang="en-US" b="1" dirty="0"/>
              <a:t>Minimum size</a:t>
            </a:r>
          </a:p>
          <a:p>
            <a:pPr lvl="1">
              <a:lnSpc>
                <a:spcPct val="110000"/>
              </a:lnSpc>
            </a:pPr>
            <a:r>
              <a:rPr lang="en-US" sz="2600" b="1" dirty="0"/>
              <a:t>Inflatable Balls</a:t>
            </a:r>
            <a:r>
              <a:rPr lang="en-US" sz="2600" dirty="0"/>
              <a:t> - 2 ½“ in length (Basketball, Football, Soccer, Volleyball, and Water Polo)</a:t>
            </a:r>
          </a:p>
          <a:p>
            <a:pPr lvl="1">
              <a:lnSpc>
                <a:spcPct val="110000"/>
              </a:lnSpc>
            </a:pPr>
            <a:r>
              <a:rPr lang="en-US" sz="2600" b="1" dirty="0"/>
              <a:t>Non-Inflatable Balls</a:t>
            </a:r>
            <a:r>
              <a:rPr lang="en-US" sz="2600" dirty="0"/>
              <a:t> - 1 ¼" in length (Baseball, Field Hockey, Ice Hockey Puck, Lacrosse, and Softball)</a:t>
            </a:r>
          </a:p>
          <a:p>
            <a:pPr lvl="1">
              <a:lnSpc>
                <a:spcPct val="110000"/>
              </a:lnSpc>
            </a:pPr>
            <a:r>
              <a:rPr lang="en-US" sz="2600" dirty="0"/>
              <a:t>On a ball or puck, the NFHS mark may be smaller than manufacturer’s logo, but should be placed in proximity to the manufacturer’s name for easy identification. Allow enough space around the mark so it can be easily recognized as distinct and separate.</a:t>
            </a:r>
          </a:p>
          <a:p>
            <a:pPr lvl="1">
              <a:lnSpc>
                <a:spcPct val="110000"/>
              </a:lnSpc>
            </a:pPr>
            <a:r>
              <a:rPr lang="en-US" sz="2600" dirty="0"/>
              <a:t>Reproduce the mark only from the vector artwork provided on Direct Licensing Hub. Do not copy, scan art electronically or use as a template to redraw the symbol. </a:t>
            </a:r>
          </a:p>
          <a:p>
            <a:pPr lvl="1">
              <a:spcBef>
                <a:spcPts val="0"/>
              </a:spcBef>
            </a:pPr>
            <a:endParaRPr lang="en-US" sz="1300" dirty="0"/>
          </a:p>
          <a:p>
            <a:pPr marL="0" indent="0">
              <a:spcBef>
                <a:spcPts val="600"/>
              </a:spcBef>
              <a:buNone/>
            </a:pPr>
            <a:r>
              <a:rPr lang="en-US" sz="2600" b="1" dirty="0"/>
              <a:t>Note: </a:t>
            </a:r>
            <a:r>
              <a:rPr lang="en-US" sz="2600" dirty="0"/>
              <a:t>If sizing or specifications do not work well in your particular design situation, contactK12 Licensing.</a:t>
            </a:r>
          </a:p>
        </p:txBody>
      </p:sp>
      <p:pic>
        <p:nvPicPr>
          <p:cNvPr id="14" name="Picture 13">
            <a:extLst>
              <a:ext uri="{FF2B5EF4-FFF2-40B4-BE49-F238E27FC236}">
                <a16:creationId xmlns:a16="http://schemas.microsoft.com/office/drawing/2014/main" id="{7561FFCA-A6C1-1DA5-E9C8-C58FA43EAF4B}"/>
              </a:ext>
            </a:extLst>
          </p:cNvPr>
          <p:cNvPicPr>
            <a:picLocks noChangeAspect="1"/>
          </p:cNvPicPr>
          <p:nvPr/>
        </p:nvPicPr>
        <p:blipFill>
          <a:blip r:embed="rId2"/>
          <a:stretch>
            <a:fillRect/>
          </a:stretch>
        </p:blipFill>
        <p:spPr>
          <a:xfrm>
            <a:off x="1319756" y="3668523"/>
            <a:ext cx="1744194" cy="609255"/>
          </a:xfrm>
          <a:prstGeom prst="rect">
            <a:avLst/>
          </a:prstGeom>
        </p:spPr>
      </p:pic>
      <p:pic>
        <p:nvPicPr>
          <p:cNvPr id="15" name="Picture 14">
            <a:extLst>
              <a:ext uri="{FF2B5EF4-FFF2-40B4-BE49-F238E27FC236}">
                <a16:creationId xmlns:a16="http://schemas.microsoft.com/office/drawing/2014/main" id="{F3680235-9543-BB3C-F0FD-DC1153ED1E97}"/>
              </a:ext>
            </a:extLst>
          </p:cNvPr>
          <p:cNvPicPr>
            <a:picLocks noChangeAspect="1"/>
          </p:cNvPicPr>
          <p:nvPr/>
        </p:nvPicPr>
        <p:blipFill rotWithShape="1">
          <a:blip r:embed="rId3"/>
          <a:srcRect l="5187" t="6030" r="5430" b="12749"/>
          <a:stretch/>
        </p:blipFill>
        <p:spPr>
          <a:xfrm>
            <a:off x="1060745" y="2499624"/>
            <a:ext cx="1514480" cy="516072"/>
          </a:xfrm>
          <a:prstGeom prst="rect">
            <a:avLst/>
          </a:prstGeom>
        </p:spPr>
      </p:pic>
      <p:cxnSp>
        <p:nvCxnSpPr>
          <p:cNvPr id="21" name="Straight Connector 20">
            <a:extLst>
              <a:ext uri="{FF2B5EF4-FFF2-40B4-BE49-F238E27FC236}">
                <a16:creationId xmlns:a16="http://schemas.microsoft.com/office/drawing/2014/main" id="{8C1D9650-9846-C66A-045E-43CA2D490875}"/>
              </a:ext>
            </a:extLst>
          </p:cNvPr>
          <p:cNvCxnSpPr>
            <a:cxnSpLocks/>
          </p:cNvCxnSpPr>
          <p:nvPr/>
        </p:nvCxnSpPr>
        <p:spPr>
          <a:xfrm>
            <a:off x="872778" y="3376917"/>
            <a:ext cx="27674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descr="A circular black and white logo&#10;&#10;Description automatically generated">
            <a:extLst>
              <a:ext uri="{FF2B5EF4-FFF2-40B4-BE49-F238E27FC236}">
                <a16:creationId xmlns:a16="http://schemas.microsoft.com/office/drawing/2014/main" id="{ADCCFA1B-F228-8E1E-E47E-A225C5A23F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1425" y="2405797"/>
            <a:ext cx="730047" cy="703726"/>
          </a:xfrm>
          <a:prstGeom prst="rect">
            <a:avLst/>
          </a:prstGeom>
        </p:spPr>
      </p:pic>
      <p:sp>
        <p:nvSpPr>
          <p:cNvPr id="24" name="TextBox 23">
            <a:extLst>
              <a:ext uri="{FF2B5EF4-FFF2-40B4-BE49-F238E27FC236}">
                <a16:creationId xmlns:a16="http://schemas.microsoft.com/office/drawing/2014/main" id="{B25889C9-2644-3162-F46C-DC90956CE4CE}"/>
              </a:ext>
            </a:extLst>
          </p:cNvPr>
          <p:cNvSpPr txBox="1"/>
          <p:nvPr/>
        </p:nvSpPr>
        <p:spPr>
          <a:xfrm>
            <a:off x="869719" y="3403297"/>
            <a:ext cx="1744194" cy="246221"/>
          </a:xfrm>
          <a:prstGeom prst="rect">
            <a:avLst/>
          </a:prstGeom>
          <a:noFill/>
        </p:spPr>
        <p:txBody>
          <a:bodyPr wrap="square" rtlCol="0">
            <a:spAutoFit/>
          </a:bodyPr>
          <a:lstStyle/>
          <a:p>
            <a:r>
              <a:rPr lang="en-US" sz="1000" dirty="0">
                <a:latin typeface="+mn-lt"/>
              </a:rPr>
              <a:t>Current Logo</a:t>
            </a:r>
          </a:p>
        </p:txBody>
      </p:sp>
      <p:sp>
        <p:nvSpPr>
          <p:cNvPr id="25" name="TextBox 24">
            <a:extLst>
              <a:ext uri="{FF2B5EF4-FFF2-40B4-BE49-F238E27FC236}">
                <a16:creationId xmlns:a16="http://schemas.microsoft.com/office/drawing/2014/main" id="{B1FBE978-5D24-F68C-EBE7-374BFF0BD955}"/>
              </a:ext>
            </a:extLst>
          </p:cNvPr>
          <p:cNvSpPr txBox="1"/>
          <p:nvPr/>
        </p:nvSpPr>
        <p:spPr>
          <a:xfrm>
            <a:off x="864895" y="3129995"/>
            <a:ext cx="1744194" cy="246221"/>
          </a:xfrm>
          <a:prstGeom prst="rect">
            <a:avLst/>
          </a:prstGeom>
          <a:noFill/>
        </p:spPr>
        <p:txBody>
          <a:bodyPr wrap="square" rtlCol="0">
            <a:spAutoFit/>
          </a:bodyPr>
          <a:lstStyle/>
          <a:p>
            <a:r>
              <a:rPr lang="en-US" sz="1000" dirty="0">
                <a:latin typeface="+mn-lt"/>
              </a:rPr>
              <a:t>Old Logos</a:t>
            </a:r>
          </a:p>
        </p:txBody>
      </p:sp>
    </p:spTree>
    <p:extLst>
      <p:ext uri="{BB962C8B-B14F-4D97-AF65-F5344CB8AC3E}">
        <p14:creationId xmlns:p14="http://schemas.microsoft.com/office/powerpoint/2010/main" val="2230361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96E335C-95B6-8831-556F-30AD98CD641E}"/>
              </a:ext>
            </a:extLst>
          </p:cNvPr>
          <p:cNvSpPr/>
          <p:nvPr/>
        </p:nvSpPr>
        <p:spPr>
          <a:xfrm>
            <a:off x="962025" y="3577229"/>
            <a:ext cx="6788552" cy="672174"/>
          </a:xfrm>
          <a:prstGeom prst="rect">
            <a:avLst/>
          </a:prstGeom>
          <a:solidFill>
            <a:schemeClr val="bg1">
              <a:lumMod val="7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bg1">
                  <a:lumMod val="85000"/>
                </a:schemeClr>
              </a:solidFill>
            </a:endParaRPr>
          </a:p>
        </p:txBody>
      </p:sp>
      <p:grpSp>
        <p:nvGrpSpPr>
          <p:cNvPr id="8" name="Group 7">
            <a:extLst>
              <a:ext uri="{FF2B5EF4-FFF2-40B4-BE49-F238E27FC236}">
                <a16:creationId xmlns:a16="http://schemas.microsoft.com/office/drawing/2014/main" id="{16ACCAFD-25A7-86D6-67A7-573F5B806D74}"/>
              </a:ext>
            </a:extLst>
          </p:cNvPr>
          <p:cNvGrpSpPr/>
          <p:nvPr/>
        </p:nvGrpSpPr>
        <p:grpSpPr>
          <a:xfrm>
            <a:off x="962025" y="1738313"/>
            <a:ext cx="10170798" cy="4305782"/>
            <a:chOff x="1422400" y="3369259"/>
            <a:chExt cx="12679474" cy="5295595"/>
          </a:xfrm>
        </p:grpSpPr>
        <p:pic>
          <p:nvPicPr>
            <p:cNvPr id="9" name="object 3">
              <a:extLst>
                <a:ext uri="{FF2B5EF4-FFF2-40B4-BE49-F238E27FC236}">
                  <a16:creationId xmlns:a16="http://schemas.microsoft.com/office/drawing/2014/main" id="{9C688B56-756B-C398-36F3-A8730A447AD8}"/>
                </a:ext>
              </a:extLst>
            </p:cNvPr>
            <p:cNvPicPr/>
            <p:nvPr/>
          </p:nvPicPr>
          <p:blipFill>
            <a:blip r:embed="rId2" cstate="print"/>
            <a:stretch>
              <a:fillRect/>
            </a:stretch>
          </p:blipFill>
          <p:spPr>
            <a:xfrm>
              <a:off x="1455632" y="3424428"/>
              <a:ext cx="3068424" cy="1916275"/>
            </a:xfrm>
            <a:prstGeom prst="rect">
              <a:avLst/>
            </a:prstGeom>
          </p:spPr>
        </p:pic>
        <p:pic>
          <p:nvPicPr>
            <p:cNvPr id="10" name="object 4">
              <a:extLst>
                <a:ext uri="{FF2B5EF4-FFF2-40B4-BE49-F238E27FC236}">
                  <a16:creationId xmlns:a16="http://schemas.microsoft.com/office/drawing/2014/main" id="{E3A4AA4D-BFCC-E293-A957-DAA6C74CD054}"/>
                </a:ext>
              </a:extLst>
            </p:cNvPr>
            <p:cNvPicPr/>
            <p:nvPr/>
          </p:nvPicPr>
          <p:blipFill>
            <a:blip r:embed="rId3" cstate="print"/>
            <a:stretch>
              <a:fillRect/>
            </a:stretch>
          </p:blipFill>
          <p:spPr>
            <a:xfrm>
              <a:off x="4777985" y="3510969"/>
              <a:ext cx="1904748" cy="1768458"/>
            </a:xfrm>
            <a:prstGeom prst="rect">
              <a:avLst/>
            </a:prstGeom>
          </p:spPr>
        </p:pic>
        <p:pic>
          <p:nvPicPr>
            <p:cNvPr id="11" name="object 5">
              <a:extLst>
                <a:ext uri="{FF2B5EF4-FFF2-40B4-BE49-F238E27FC236}">
                  <a16:creationId xmlns:a16="http://schemas.microsoft.com/office/drawing/2014/main" id="{378006D7-C8C8-86DE-69C0-13EFE22FEC91}"/>
                </a:ext>
              </a:extLst>
            </p:cNvPr>
            <p:cNvPicPr/>
            <p:nvPr/>
          </p:nvPicPr>
          <p:blipFill>
            <a:blip r:embed="rId4" cstate="print"/>
            <a:stretch>
              <a:fillRect/>
            </a:stretch>
          </p:blipFill>
          <p:spPr>
            <a:xfrm>
              <a:off x="6973849" y="3449216"/>
              <a:ext cx="1990843" cy="1873729"/>
            </a:xfrm>
            <a:prstGeom prst="rect">
              <a:avLst/>
            </a:prstGeom>
          </p:spPr>
        </p:pic>
        <p:pic>
          <p:nvPicPr>
            <p:cNvPr id="12" name="object 6">
              <a:extLst>
                <a:ext uri="{FF2B5EF4-FFF2-40B4-BE49-F238E27FC236}">
                  <a16:creationId xmlns:a16="http://schemas.microsoft.com/office/drawing/2014/main" id="{8F6ADE87-B93E-2164-D8F3-6BEA6693130D}"/>
                </a:ext>
              </a:extLst>
            </p:cNvPr>
            <p:cNvPicPr/>
            <p:nvPr/>
          </p:nvPicPr>
          <p:blipFill>
            <a:blip r:embed="rId5" cstate="print"/>
            <a:stretch>
              <a:fillRect/>
            </a:stretch>
          </p:blipFill>
          <p:spPr>
            <a:xfrm>
              <a:off x="9642809" y="3429177"/>
              <a:ext cx="2194922" cy="1939690"/>
            </a:xfrm>
            <a:prstGeom prst="rect">
              <a:avLst/>
            </a:prstGeom>
          </p:spPr>
        </p:pic>
        <p:pic>
          <p:nvPicPr>
            <p:cNvPr id="13" name="object 7">
              <a:extLst>
                <a:ext uri="{FF2B5EF4-FFF2-40B4-BE49-F238E27FC236}">
                  <a16:creationId xmlns:a16="http://schemas.microsoft.com/office/drawing/2014/main" id="{C447F2E1-3EE9-9AC4-6D82-3E8D04CEC5AE}"/>
                </a:ext>
              </a:extLst>
            </p:cNvPr>
            <p:cNvPicPr/>
            <p:nvPr/>
          </p:nvPicPr>
          <p:blipFill>
            <a:blip r:embed="rId6" cstate="print"/>
            <a:stretch>
              <a:fillRect/>
            </a:stretch>
          </p:blipFill>
          <p:spPr>
            <a:xfrm>
              <a:off x="11970400" y="3369259"/>
              <a:ext cx="2131474" cy="1971294"/>
            </a:xfrm>
            <a:prstGeom prst="rect">
              <a:avLst/>
            </a:prstGeom>
          </p:spPr>
        </p:pic>
        <p:pic>
          <p:nvPicPr>
            <p:cNvPr id="14" name="object 8">
              <a:extLst>
                <a:ext uri="{FF2B5EF4-FFF2-40B4-BE49-F238E27FC236}">
                  <a16:creationId xmlns:a16="http://schemas.microsoft.com/office/drawing/2014/main" id="{8CCC7D80-B050-0BD7-264C-8B7CEAF6A197}"/>
                </a:ext>
              </a:extLst>
            </p:cNvPr>
            <p:cNvPicPr/>
            <p:nvPr/>
          </p:nvPicPr>
          <p:blipFill>
            <a:blip r:embed="rId7" cstate="print"/>
            <a:stretch>
              <a:fillRect/>
            </a:stretch>
          </p:blipFill>
          <p:spPr>
            <a:xfrm>
              <a:off x="1422400" y="6731241"/>
              <a:ext cx="2542908" cy="1933613"/>
            </a:xfrm>
            <a:prstGeom prst="rect">
              <a:avLst/>
            </a:prstGeom>
          </p:spPr>
        </p:pic>
        <p:pic>
          <p:nvPicPr>
            <p:cNvPr id="15" name="object 9">
              <a:extLst>
                <a:ext uri="{FF2B5EF4-FFF2-40B4-BE49-F238E27FC236}">
                  <a16:creationId xmlns:a16="http://schemas.microsoft.com/office/drawing/2014/main" id="{ED9837B6-5314-7873-9608-C4D0AD9B65E6}"/>
                </a:ext>
              </a:extLst>
            </p:cNvPr>
            <p:cNvPicPr/>
            <p:nvPr/>
          </p:nvPicPr>
          <p:blipFill>
            <a:blip r:embed="rId8" cstate="print"/>
            <a:stretch>
              <a:fillRect/>
            </a:stretch>
          </p:blipFill>
          <p:spPr>
            <a:xfrm>
              <a:off x="4293646" y="6921208"/>
              <a:ext cx="2050446" cy="1655730"/>
            </a:xfrm>
            <a:prstGeom prst="rect">
              <a:avLst/>
            </a:prstGeom>
          </p:spPr>
        </p:pic>
        <p:pic>
          <p:nvPicPr>
            <p:cNvPr id="16" name="object 10">
              <a:extLst>
                <a:ext uri="{FF2B5EF4-FFF2-40B4-BE49-F238E27FC236}">
                  <a16:creationId xmlns:a16="http://schemas.microsoft.com/office/drawing/2014/main" id="{E91C69D0-D24F-6180-F926-A0861083B609}"/>
                </a:ext>
              </a:extLst>
            </p:cNvPr>
            <p:cNvPicPr/>
            <p:nvPr/>
          </p:nvPicPr>
          <p:blipFill>
            <a:blip r:embed="rId9" cstate="print"/>
            <a:stretch>
              <a:fillRect/>
            </a:stretch>
          </p:blipFill>
          <p:spPr>
            <a:xfrm>
              <a:off x="6742090" y="7081591"/>
              <a:ext cx="1916452" cy="1536508"/>
            </a:xfrm>
            <a:prstGeom prst="rect">
              <a:avLst/>
            </a:prstGeom>
          </p:spPr>
        </p:pic>
        <p:pic>
          <p:nvPicPr>
            <p:cNvPr id="17" name="object 11">
              <a:extLst>
                <a:ext uri="{FF2B5EF4-FFF2-40B4-BE49-F238E27FC236}">
                  <a16:creationId xmlns:a16="http://schemas.microsoft.com/office/drawing/2014/main" id="{270B98DB-2382-81CD-2B74-851E5BE4136A}"/>
                </a:ext>
              </a:extLst>
            </p:cNvPr>
            <p:cNvPicPr/>
            <p:nvPr/>
          </p:nvPicPr>
          <p:blipFill>
            <a:blip r:embed="rId10" cstate="print"/>
            <a:stretch>
              <a:fillRect/>
            </a:stretch>
          </p:blipFill>
          <p:spPr>
            <a:xfrm>
              <a:off x="8851915" y="7088256"/>
              <a:ext cx="1817671" cy="1469603"/>
            </a:xfrm>
            <a:prstGeom prst="rect">
              <a:avLst/>
            </a:prstGeom>
          </p:spPr>
        </p:pic>
        <p:pic>
          <p:nvPicPr>
            <p:cNvPr id="18" name="object 12">
              <a:extLst>
                <a:ext uri="{FF2B5EF4-FFF2-40B4-BE49-F238E27FC236}">
                  <a16:creationId xmlns:a16="http://schemas.microsoft.com/office/drawing/2014/main" id="{F283D133-AFF3-347B-DFD0-51B347A1DA12}"/>
                </a:ext>
              </a:extLst>
            </p:cNvPr>
            <p:cNvPicPr/>
            <p:nvPr/>
          </p:nvPicPr>
          <p:blipFill>
            <a:blip r:embed="rId11" cstate="print"/>
            <a:stretch>
              <a:fillRect/>
            </a:stretch>
          </p:blipFill>
          <p:spPr>
            <a:xfrm>
              <a:off x="10819451" y="5702808"/>
              <a:ext cx="2285930" cy="2884986"/>
            </a:xfrm>
            <a:prstGeom prst="rect">
              <a:avLst/>
            </a:prstGeom>
          </p:spPr>
        </p:pic>
      </p:grpSp>
      <p:sp>
        <p:nvSpPr>
          <p:cNvPr id="2" name="Title 1">
            <a:extLst>
              <a:ext uri="{FF2B5EF4-FFF2-40B4-BE49-F238E27FC236}">
                <a16:creationId xmlns:a16="http://schemas.microsoft.com/office/drawing/2014/main" id="{B8EB3D60-370D-C745-1308-E7275700260D}"/>
              </a:ext>
            </a:extLst>
          </p:cNvPr>
          <p:cNvSpPr>
            <a:spLocks noGrp="1"/>
          </p:cNvSpPr>
          <p:nvPr>
            <p:ph type="title"/>
          </p:nvPr>
        </p:nvSpPr>
        <p:spPr/>
        <p:txBody>
          <a:bodyPr/>
          <a:lstStyle/>
          <a:p>
            <a:r>
              <a:rPr lang="en-US" dirty="0"/>
              <a:t>NFHS Authenticating Mark Update</a:t>
            </a:r>
          </a:p>
        </p:txBody>
      </p:sp>
      <p:sp>
        <p:nvSpPr>
          <p:cNvPr id="19" name="TextBox 18">
            <a:extLst>
              <a:ext uri="{FF2B5EF4-FFF2-40B4-BE49-F238E27FC236}">
                <a16:creationId xmlns:a16="http://schemas.microsoft.com/office/drawing/2014/main" id="{DDBAC477-CCFB-BFB6-3358-477656319D63}"/>
              </a:ext>
            </a:extLst>
          </p:cNvPr>
          <p:cNvSpPr txBox="1"/>
          <p:nvPr/>
        </p:nvSpPr>
        <p:spPr>
          <a:xfrm>
            <a:off x="1077771" y="3703000"/>
            <a:ext cx="5375131" cy="584775"/>
          </a:xfrm>
          <a:prstGeom prst="rect">
            <a:avLst/>
          </a:prstGeom>
          <a:noFill/>
        </p:spPr>
        <p:txBody>
          <a:bodyPr wrap="square" rtlCol="0">
            <a:spAutoFit/>
          </a:bodyPr>
          <a:lstStyle/>
          <a:p>
            <a:r>
              <a:rPr lang="en-US" sz="2400" b="0" i="0" u="none" strike="noStrike" baseline="30000" dirty="0">
                <a:solidFill>
                  <a:srgbClr val="000000"/>
                </a:solidFill>
                <a:latin typeface="+mn-lt"/>
              </a:rPr>
              <a:t>A current list of NFHS authenticated products can be found at </a:t>
            </a:r>
            <a:r>
              <a:rPr lang="en-US" sz="2400" b="1" i="1" u="none" strike="noStrike" baseline="30000" dirty="0">
                <a:solidFill>
                  <a:srgbClr val="000000"/>
                </a:solidFill>
                <a:latin typeface="+mn-lt"/>
              </a:rPr>
              <a:t>www.nfhs.org</a:t>
            </a:r>
            <a:r>
              <a:rPr lang="en-US" sz="2400" b="0" i="0" u="none" strike="noStrike" baseline="30000" dirty="0">
                <a:solidFill>
                  <a:srgbClr val="000000"/>
                </a:solidFill>
                <a:latin typeface="+mn-lt"/>
              </a:rPr>
              <a:t>, Resources, Authenticating Mark.</a:t>
            </a:r>
          </a:p>
        </p:txBody>
      </p:sp>
    </p:spTree>
    <p:extLst>
      <p:ext uri="{BB962C8B-B14F-4D97-AF65-F5344CB8AC3E}">
        <p14:creationId xmlns:p14="http://schemas.microsoft.com/office/powerpoint/2010/main" val="2728165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655C4-F0DA-7276-55E3-C65FA5AB47D3}"/>
              </a:ext>
            </a:extLst>
          </p:cNvPr>
          <p:cNvSpPr>
            <a:spLocks noGrp="1"/>
          </p:cNvSpPr>
          <p:nvPr>
            <p:ph type="title"/>
          </p:nvPr>
        </p:nvSpPr>
        <p:spPr/>
        <p:txBody>
          <a:bodyPr/>
          <a:lstStyle/>
          <a:p>
            <a:r>
              <a:rPr lang="en-US" dirty="0"/>
              <a:t>Softball</a:t>
            </a:r>
          </a:p>
        </p:txBody>
      </p:sp>
      <p:grpSp>
        <p:nvGrpSpPr>
          <p:cNvPr id="24" name="Group 23">
            <a:extLst>
              <a:ext uri="{FF2B5EF4-FFF2-40B4-BE49-F238E27FC236}">
                <a16:creationId xmlns:a16="http://schemas.microsoft.com/office/drawing/2014/main" id="{D2BAC9D9-62D8-CCB1-8E9F-A3080C6FC796}"/>
              </a:ext>
            </a:extLst>
          </p:cNvPr>
          <p:cNvGrpSpPr/>
          <p:nvPr/>
        </p:nvGrpSpPr>
        <p:grpSpPr>
          <a:xfrm>
            <a:off x="1193411" y="2039368"/>
            <a:ext cx="9997930" cy="3560272"/>
            <a:chOff x="1471467" y="2852564"/>
            <a:chExt cx="12970886" cy="4618944"/>
          </a:xfrm>
        </p:grpSpPr>
        <p:pic>
          <p:nvPicPr>
            <p:cNvPr id="5" name="object 2"/>
            <p:cNvPicPr/>
            <p:nvPr/>
          </p:nvPicPr>
          <p:blipFill>
            <a:blip r:embed="rId2" cstate="print"/>
            <a:stretch>
              <a:fillRect/>
            </a:stretch>
          </p:blipFill>
          <p:spPr>
            <a:xfrm>
              <a:off x="1471467" y="3096552"/>
              <a:ext cx="5867392" cy="4000489"/>
            </a:xfrm>
            <a:prstGeom prst="rect">
              <a:avLst/>
            </a:prstGeom>
          </p:spPr>
        </p:pic>
        <p:pic>
          <p:nvPicPr>
            <p:cNvPr id="6" name="object 3"/>
            <p:cNvPicPr/>
            <p:nvPr/>
          </p:nvPicPr>
          <p:blipFill>
            <a:blip r:embed="rId2" cstate="print"/>
            <a:stretch>
              <a:fillRect/>
            </a:stretch>
          </p:blipFill>
          <p:spPr>
            <a:xfrm>
              <a:off x="8012037" y="3031058"/>
              <a:ext cx="5867398" cy="4000490"/>
            </a:xfrm>
            <a:prstGeom prst="rect">
              <a:avLst/>
            </a:prstGeom>
          </p:spPr>
        </p:pic>
        <p:sp>
          <p:nvSpPr>
            <p:cNvPr id="7" name="object 4"/>
            <p:cNvSpPr txBox="1"/>
            <p:nvPr/>
          </p:nvSpPr>
          <p:spPr>
            <a:xfrm>
              <a:off x="5567226" y="7175363"/>
              <a:ext cx="2069344" cy="296145"/>
            </a:xfrm>
            <a:prstGeom prst="rect">
              <a:avLst/>
            </a:prstGeom>
          </p:spPr>
          <p:txBody>
            <a:bodyPr vert="horz" wrap="square" lIns="0" tIns="12700" rIns="0" bIns="0" rtlCol="0">
              <a:spAutoFit/>
            </a:bodyPr>
            <a:lstStyle/>
            <a:p>
              <a:pPr marL="12700">
                <a:lnSpc>
                  <a:spcPct val="100000"/>
                </a:lnSpc>
                <a:spcBef>
                  <a:spcPts val="100"/>
                </a:spcBef>
              </a:pPr>
              <a:r>
                <a:rPr sz="1400" spc="-80" dirty="0">
                  <a:solidFill>
                    <a:srgbClr val="231F20"/>
                  </a:solidFill>
                  <a:latin typeface="+mn-lt"/>
                  <a:cs typeface="Trebuchet MS"/>
                </a:rPr>
                <a:t>circumference</a:t>
              </a:r>
              <a:r>
                <a:rPr sz="1400" spc="-90" dirty="0">
                  <a:solidFill>
                    <a:srgbClr val="231F20"/>
                  </a:solidFill>
                  <a:latin typeface="+mn-lt"/>
                  <a:cs typeface="Trebuchet MS"/>
                </a:rPr>
                <a:t> </a:t>
              </a:r>
              <a:r>
                <a:rPr sz="1400" spc="105" dirty="0">
                  <a:solidFill>
                    <a:srgbClr val="231F20"/>
                  </a:solidFill>
                  <a:latin typeface="+mn-lt"/>
                  <a:cs typeface="Trebuchet MS"/>
                </a:rPr>
                <a:t>=</a:t>
              </a:r>
              <a:r>
                <a:rPr sz="1400" spc="-85" dirty="0">
                  <a:solidFill>
                    <a:srgbClr val="231F20"/>
                  </a:solidFill>
                  <a:latin typeface="+mn-lt"/>
                  <a:cs typeface="Trebuchet MS"/>
                </a:rPr>
                <a:t> </a:t>
              </a:r>
              <a:r>
                <a:rPr sz="1400" spc="-75" dirty="0">
                  <a:solidFill>
                    <a:srgbClr val="231F20"/>
                  </a:solidFill>
                  <a:latin typeface="+mn-lt"/>
                  <a:cs typeface="Trebuchet MS"/>
                </a:rPr>
                <a:t>12”</a:t>
              </a:r>
              <a:endParaRPr sz="1400" dirty="0">
                <a:latin typeface="+mn-lt"/>
                <a:cs typeface="Trebuchet MS"/>
              </a:endParaRPr>
            </a:p>
          </p:txBody>
        </p:sp>
        <p:sp>
          <p:nvSpPr>
            <p:cNvPr id="8" name="object 5"/>
            <p:cNvSpPr/>
            <p:nvPr/>
          </p:nvSpPr>
          <p:spPr>
            <a:xfrm>
              <a:off x="4868664" y="5531665"/>
              <a:ext cx="1748155" cy="1748155"/>
            </a:xfrm>
            <a:custGeom>
              <a:avLst/>
              <a:gdLst/>
              <a:ahLst/>
              <a:cxnLst/>
              <a:rect l="l" t="t" r="r" b="b"/>
              <a:pathLst>
                <a:path w="1748154" h="1748154">
                  <a:moveTo>
                    <a:pt x="1747558" y="0"/>
                  </a:moveTo>
                  <a:lnTo>
                    <a:pt x="1746908" y="48102"/>
                  </a:lnTo>
                  <a:lnTo>
                    <a:pt x="1744972" y="95883"/>
                  </a:lnTo>
                  <a:lnTo>
                    <a:pt x="1741764" y="143326"/>
                  </a:lnTo>
                  <a:lnTo>
                    <a:pt x="1737303" y="190415"/>
                  </a:lnTo>
                  <a:lnTo>
                    <a:pt x="1731604" y="237133"/>
                  </a:lnTo>
                  <a:lnTo>
                    <a:pt x="1724685" y="283463"/>
                  </a:lnTo>
                  <a:lnTo>
                    <a:pt x="1716561" y="329388"/>
                  </a:lnTo>
                  <a:lnTo>
                    <a:pt x="1707251" y="374892"/>
                  </a:lnTo>
                  <a:lnTo>
                    <a:pt x="1696769" y="419959"/>
                  </a:lnTo>
                  <a:lnTo>
                    <a:pt x="1685133" y="464570"/>
                  </a:lnTo>
                  <a:lnTo>
                    <a:pt x="1672360" y="508711"/>
                  </a:lnTo>
                  <a:lnTo>
                    <a:pt x="1658466" y="552364"/>
                  </a:lnTo>
                  <a:lnTo>
                    <a:pt x="1643468" y="595513"/>
                  </a:lnTo>
                  <a:lnTo>
                    <a:pt x="1627382" y="638140"/>
                  </a:lnTo>
                  <a:lnTo>
                    <a:pt x="1610226" y="680230"/>
                  </a:lnTo>
                  <a:lnTo>
                    <a:pt x="1592015" y="721765"/>
                  </a:lnTo>
                  <a:lnTo>
                    <a:pt x="1572767" y="762729"/>
                  </a:lnTo>
                  <a:lnTo>
                    <a:pt x="1552498" y="803106"/>
                  </a:lnTo>
                  <a:lnTo>
                    <a:pt x="1531225" y="842878"/>
                  </a:lnTo>
                  <a:lnTo>
                    <a:pt x="1508965" y="882029"/>
                  </a:lnTo>
                  <a:lnTo>
                    <a:pt x="1485733" y="920542"/>
                  </a:lnTo>
                  <a:lnTo>
                    <a:pt x="1461547" y="958401"/>
                  </a:lnTo>
                  <a:lnTo>
                    <a:pt x="1436424" y="995589"/>
                  </a:lnTo>
                  <a:lnTo>
                    <a:pt x="1410380" y="1032089"/>
                  </a:lnTo>
                  <a:lnTo>
                    <a:pt x="1383432" y="1067885"/>
                  </a:lnTo>
                  <a:lnTo>
                    <a:pt x="1355596" y="1102960"/>
                  </a:lnTo>
                  <a:lnTo>
                    <a:pt x="1326889" y="1137297"/>
                  </a:lnTo>
                  <a:lnTo>
                    <a:pt x="1297328" y="1170880"/>
                  </a:lnTo>
                  <a:lnTo>
                    <a:pt x="1266929" y="1203692"/>
                  </a:lnTo>
                  <a:lnTo>
                    <a:pt x="1235709" y="1235716"/>
                  </a:lnTo>
                  <a:lnTo>
                    <a:pt x="1203686" y="1266936"/>
                  </a:lnTo>
                  <a:lnTo>
                    <a:pt x="1170874" y="1297335"/>
                  </a:lnTo>
                  <a:lnTo>
                    <a:pt x="1137291" y="1326896"/>
                  </a:lnTo>
                  <a:lnTo>
                    <a:pt x="1102955" y="1355603"/>
                  </a:lnTo>
                  <a:lnTo>
                    <a:pt x="1067880" y="1383440"/>
                  </a:lnTo>
                  <a:lnTo>
                    <a:pt x="1032084" y="1410388"/>
                  </a:lnTo>
                  <a:lnTo>
                    <a:pt x="995585" y="1436433"/>
                  </a:lnTo>
                  <a:lnTo>
                    <a:pt x="958397" y="1461556"/>
                  </a:lnTo>
                  <a:lnTo>
                    <a:pt x="920538" y="1485742"/>
                  </a:lnTo>
                  <a:lnTo>
                    <a:pt x="882025" y="1508974"/>
                  </a:lnTo>
                  <a:lnTo>
                    <a:pt x="842875" y="1531235"/>
                  </a:lnTo>
                  <a:lnTo>
                    <a:pt x="803103" y="1552508"/>
                  </a:lnTo>
                  <a:lnTo>
                    <a:pt x="762727" y="1572777"/>
                  </a:lnTo>
                  <a:lnTo>
                    <a:pt x="721763" y="1592026"/>
                  </a:lnTo>
                  <a:lnTo>
                    <a:pt x="680228" y="1610236"/>
                  </a:lnTo>
                  <a:lnTo>
                    <a:pt x="638138" y="1627393"/>
                  </a:lnTo>
                  <a:lnTo>
                    <a:pt x="595511" y="1643479"/>
                  </a:lnTo>
                  <a:lnTo>
                    <a:pt x="552363" y="1658477"/>
                  </a:lnTo>
                  <a:lnTo>
                    <a:pt x="508710" y="1672371"/>
                  </a:lnTo>
                  <a:lnTo>
                    <a:pt x="464569" y="1685145"/>
                  </a:lnTo>
                  <a:lnTo>
                    <a:pt x="419958" y="1696781"/>
                  </a:lnTo>
                  <a:lnTo>
                    <a:pt x="374892" y="1707263"/>
                  </a:lnTo>
                  <a:lnTo>
                    <a:pt x="329388" y="1716574"/>
                  </a:lnTo>
                  <a:lnTo>
                    <a:pt x="283462" y="1724697"/>
                  </a:lnTo>
                  <a:lnTo>
                    <a:pt x="237133" y="1731617"/>
                  </a:lnTo>
                  <a:lnTo>
                    <a:pt x="190415" y="1737316"/>
                  </a:lnTo>
                  <a:lnTo>
                    <a:pt x="143326" y="1741777"/>
                  </a:lnTo>
                  <a:lnTo>
                    <a:pt x="95883" y="1744984"/>
                  </a:lnTo>
                  <a:lnTo>
                    <a:pt x="48102" y="1746921"/>
                  </a:lnTo>
                  <a:lnTo>
                    <a:pt x="0" y="1747570"/>
                  </a:lnTo>
                </a:path>
              </a:pathLst>
            </a:custGeom>
            <a:ln w="13614">
              <a:solidFill>
                <a:srgbClr val="231F20"/>
              </a:solidFill>
            </a:ln>
          </p:spPr>
          <p:txBody>
            <a:bodyPr wrap="square" lIns="0" tIns="0" rIns="0" bIns="0" rtlCol="0"/>
            <a:lstStyle/>
            <a:p>
              <a:endParaRPr/>
            </a:p>
          </p:txBody>
        </p:sp>
        <p:sp>
          <p:nvSpPr>
            <p:cNvPr id="9" name="object 6"/>
            <p:cNvSpPr txBox="1"/>
            <p:nvPr/>
          </p:nvSpPr>
          <p:spPr>
            <a:xfrm>
              <a:off x="12373010" y="7061925"/>
              <a:ext cx="2069343" cy="296145"/>
            </a:xfrm>
            <a:prstGeom prst="rect">
              <a:avLst/>
            </a:prstGeom>
          </p:spPr>
          <p:txBody>
            <a:bodyPr vert="horz" wrap="square" lIns="0" tIns="12700" rIns="0" bIns="0" rtlCol="0">
              <a:spAutoFit/>
            </a:bodyPr>
            <a:lstStyle/>
            <a:p>
              <a:pPr marL="12700">
                <a:lnSpc>
                  <a:spcPct val="100000"/>
                </a:lnSpc>
                <a:spcBef>
                  <a:spcPts val="100"/>
                </a:spcBef>
              </a:pPr>
              <a:r>
                <a:rPr sz="1400" spc="-80" dirty="0">
                  <a:solidFill>
                    <a:srgbClr val="231F20"/>
                  </a:solidFill>
                  <a:latin typeface="+mn-lt"/>
                  <a:cs typeface="Trebuchet MS"/>
                </a:rPr>
                <a:t>circumference</a:t>
              </a:r>
              <a:r>
                <a:rPr sz="1400" spc="-90" dirty="0">
                  <a:solidFill>
                    <a:srgbClr val="231F20"/>
                  </a:solidFill>
                  <a:latin typeface="+mn-lt"/>
                  <a:cs typeface="Trebuchet MS"/>
                </a:rPr>
                <a:t> </a:t>
              </a:r>
              <a:r>
                <a:rPr sz="1400" spc="105" dirty="0">
                  <a:solidFill>
                    <a:srgbClr val="231F20"/>
                  </a:solidFill>
                  <a:latin typeface="+mn-lt"/>
                  <a:cs typeface="Trebuchet MS"/>
                </a:rPr>
                <a:t>=</a:t>
              </a:r>
              <a:r>
                <a:rPr sz="1400" spc="-85" dirty="0">
                  <a:solidFill>
                    <a:srgbClr val="231F20"/>
                  </a:solidFill>
                  <a:latin typeface="+mn-lt"/>
                  <a:cs typeface="Trebuchet MS"/>
                </a:rPr>
                <a:t> </a:t>
              </a:r>
              <a:r>
                <a:rPr sz="1400" spc="-75" dirty="0">
                  <a:solidFill>
                    <a:srgbClr val="231F20"/>
                  </a:solidFill>
                  <a:latin typeface="+mn-lt"/>
                  <a:cs typeface="Trebuchet MS"/>
                </a:rPr>
                <a:t>12”</a:t>
              </a:r>
              <a:endParaRPr sz="1400" dirty="0">
                <a:latin typeface="+mn-lt"/>
                <a:cs typeface="Trebuchet MS"/>
              </a:endParaRPr>
            </a:p>
          </p:txBody>
        </p:sp>
        <p:grpSp>
          <p:nvGrpSpPr>
            <p:cNvPr id="10" name="object 7"/>
            <p:cNvGrpSpPr/>
            <p:nvPr/>
          </p:nvGrpSpPr>
          <p:grpSpPr>
            <a:xfrm>
              <a:off x="10383423" y="5045112"/>
              <a:ext cx="2780665" cy="2176145"/>
              <a:chOff x="10383423" y="5045112"/>
              <a:chExt cx="2780665" cy="2176145"/>
            </a:xfrm>
          </p:grpSpPr>
          <p:sp>
            <p:nvSpPr>
              <p:cNvPr id="17" name="object 8"/>
              <p:cNvSpPr/>
              <p:nvPr/>
            </p:nvSpPr>
            <p:spPr>
              <a:xfrm>
                <a:off x="11409221" y="5466172"/>
                <a:ext cx="1748155" cy="1748155"/>
              </a:xfrm>
              <a:custGeom>
                <a:avLst/>
                <a:gdLst/>
                <a:ahLst/>
                <a:cxnLst/>
                <a:rect l="l" t="t" r="r" b="b"/>
                <a:pathLst>
                  <a:path w="1748155" h="1748154">
                    <a:moveTo>
                      <a:pt x="1747570" y="0"/>
                    </a:moveTo>
                    <a:lnTo>
                      <a:pt x="1746921" y="48102"/>
                    </a:lnTo>
                    <a:lnTo>
                      <a:pt x="1744984" y="95883"/>
                    </a:lnTo>
                    <a:lnTo>
                      <a:pt x="1741777" y="143326"/>
                    </a:lnTo>
                    <a:lnTo>
                      <a:pt x="1737316" y="190415"/>
                    </a:lnTo>
                    <a:lnTo>
                      <a:pt x="1731617" y="237133"/>
                    </a:lnTo>
                    <a:lnTo>
                      <a:pt x="1724698" y="283462"/>
                    </a:lnTo>
                    <a:lnTo>
                      <a:pt x="1716574" y="329388"/>
                    </a:lnTo>
                    <a:lnTo>
                      <a:pt x="1707263" y="374892"/>
                    </a:lnTo>
                    <a:lnTo>
                      <a:pt x="1696782" y="419958"/>
                    </a:lnTo>
                    <a:lnTo>
                      <a:pt x="1685146" y="464569"/>
                    </a:lnTo>
                    <a:lnTo>
                      <a:pt x="1672373" y="508710"/>
                    </a:lnTo>
                    <a:lnTo>
                      <a:pt x="1658478" y="552363"/>
                    </a:lnTo>
                    <a:lnTo>
                      <a:pt x="1643480" y="595511"/>
                    </a:lnTo>
                    <a:lnTo>
                      <a:pt x="1627395" y="638138"/>
                    </a:lnTo>
                    <a:lnTo>
                      <a:pt x="1610238" y="680228"/>
                    </a:lnTo>
                    <a:lnTo>
                      <a:pt x="1592028" y="721763"/>
                    </a:lnTo>
                    <a:lnTo>
                      <a:pt x="1572780" y="762727"/>
                    </a:lnTo>
                    <a:lnTo>
                      <a:pt x="1552511" y="803103"/>
                    </a:lnTo>
                    <a:lnTo>
                      <a:pt x="1531237" y="842875"/>
                    </a:lnTo>
                    <a:lnTo>
                      <a:pt x="1508977" y="882025"/>
                    </a:lnTo>
                    <a:lnTo>
                      <a:pt x="1485745" y="920538"/>
                    </a:lnTo>
                    <a:lnTo>
                      <a:pt x="1461560" y="958397"/>
                    </a:lnTo>
                    <a:lnTo>
                      <a:pt x="1436436" y="995585"/>
                    </a:lnTo>
                    <a:lnTo>
                      <a:pt x="1410392" y="1032084"/>
                    </a:lnTo>
                    <a:lnTo>
                      <a:pt x="1383444" y="1067880"/>
                    </a:lnTo>
                    <a:lnTo>
                      <a:pt x="1355608" y="1102955"/>
                    </a:lnTo>
                    <a:lnTo>
                      <a:pt x="1326901" y="1137291"/>
                    </a:lnTo>
                    <a:lnTo>
                      <a:pt x="1297339" y="1170874"/>
                    </a:lnTo>
                    <a:lnTo>
                      <a:pt x="1266940" y="1203686"/>
                    </a:lnTo>
                    <a:lnTo>
                      <a:pt x="1235721" y="1235710"/>
                    </a:lnTo>
                    <a:lnTo>
                      <a:pt x="1203696" y="1266929"/>
                    </a:lnTo>
                    <a:lnTo>
                      <a:pt x="1170885" y="1297328"/>
                    </a:lnTo>
                    <a:lnTo>
                      <a:pt x="1137302" y="1326889"/>
                    </a:lnTo>
                    <a:lnTo>
                      <a:pt x="1102965" y="1355596"/>
                    </a:lnTo>
                    <a:lnTo>
                      <a:pt x="1067890" y="1383432"/>
                    </a:lnTo>
                    <a:lnTo>
                      <a:pt x="1032094" y="1410380"/>
                    </a:lnTo>
                    <a:lnTo>
                      <a:pt x="995594" y="1436424"/>
                    </a:lnTo>
                    <a:lnTo>
                      <a:pt x="958406" y="1461547"/>
                    </a:lnTo>
                    <a:lnTo>
                      <a:pt x="920548" y="1485733"/>
                    </a:lnTo>
                    <a:lnTo>
                      <a:pt x="882034" y="1508965"/>
                    </a:lnTo>
                    <a:lnTo>
                      <a:pt x="842883" y="1531225"/>
                    </a:lnTo>
                    <a:lnTo>
                      <a:pt x="803111" y="1552498"/>
                    </a:lnTo>
                    <a:lnTo>
                      <a:pt x="762735" y="1572767"/>
                    </a:lnTo>
                    <a:lnTo>
                      <a:pt x="721770" y="1592015"/>
                    </a:lnTo>
                    <a:lnTo>
                      <a:pt x="680235" y="1610226"/>
                    </a:lnTo>
                    <a:lnTo>
                      <a:pt x="638145" y="1627382"/>
                    </a:lnTo>
                    <a:lnTo>
                      <a:pt x="595518" y="1643468"/>
                    </a:lnTo>
                    <a:lnTo>
                      <a:pt x="552369" y="1658466"/>
                    </a:lnTo>
                    <a:lnTo>
                      <a:pt x="508716" y="1672360"/>
                    </a:lnTo>
                    <a:lnTo>
                      <a:pt x="464575" y="1685133"/>
                    </a:lnTo>
                    <a:lnTo>
                      <a:pt x="419963" y="1696769"/>
                    </a:lnTo>
                    <a:lnTo>
                      <a:pt x="374896" y="1707251"/>
                    </a:lnTo>
                    <a:lnTo>
                      <a:pt x="329392" y="1716561"/>
                    </a:lnTo>
                    <a:lnTo>
                      <a:pt x="283466" y="1724685"/>
                    </a:lnTo>
                    <a:lnTo>
                      <a:pt x="237136" y="1731604"/>
                    </a:lnTo>
                    <a:lnTo>
                      <a:pt x="190417" y="1737303"/>
                    </a:lnTo>
                    <a:lnTo>
                      <a:pt x="143328" y="1741764"/>
                    </a:lnTo>
                    <a:lnTo>
                      <a:pt x="95884" y="1744972"/>
                    </a:lnTo>
                    <a:lnTo>
                      <a:pt x="48103" y="1746908"/>
                    </a:lnTo>
                    <a:lnTo>
                      <a:pt x="0" y="1747558"/>
                    </a:lnTo>
                  </a:path>
                </a:pathLst>
              </a:custGeom>
              <a:ln w="13614">
                <a:solidFill>
                  <a:srgbClr val="231F20"/>
                </a:solidFill>
              </a:ln>
            </p:spPr>
            <p:txBody>
              <a:bodyPr wrap="square" lIns="0" tIns="0" rIns="0" bIns="0" rtlCol="0"/>
              <a:lstStyle/>
              <a:p>
                <a:endParaRPr/>
              </a:p>
            </p:txBody>
          </p:sp>
          <p:sp>
            <p:nvSpPr>
              <p:cNvPr id="25" name="object 9"/>
              <p:cNvSpPr/>
              <p:nvPr/>
            </p:nvSpPr>
            <p:spPr>
              <a:xfrm>
                <a:off x="10386598" y="5048287"/>
                <a:ext cx="405765" cy="127000"/>
              </a:xfrm>
              <a:custGeom>
                <a:avLst/>
                <a:gdLst/>
                <a:ahLst/>
                <a:cxnLst/>
                <a:rect l="l" t="t" r="r" b="b"/>
                <a:pathLst>
                  <a:path w="405765" h="127000">
                    <a:moveTo>
                      <a:pt x="405676" y="127000"/>
                    </a:moveTo>
                    <a:lnTo>
                      <a:pt x="0" y="127000"/>
                    </a:lnTo>
                    <a:lnTo>
                      <a:pt x="0" y="0"/>
                    </a:lnTo>
                  </a:path>
                </a:pathLst>
              </a:custGeom>
              <a:ln w="6349">
                <a:solidFill>
                  <a:srgbClr val="231F20"/>
                </a:solidFill>
              </a:ln>
            </p:spPr>
            <p:txBody>
              <a:bodyPr wrap="square" lIns="0" tIns="0" rIns="0" bIns="0" rtlCol="0"/>
              <a:lstStyle/>
              <a:p>
                <a:endParaRPr/>
              </a:p>
            </p:txBody>
          </p:sp>
          <p:sp>
            <p:nvSpPr>
              <p:cNvPr id="26" name="object 10"/>
              <p:cNvSpPr/>
              <p:nvPr/>
            </p:nvSpPr>
            <p:spPr>
              <a:xfrm>
                <a:off x="11111713" y="5048287"/>
                <a:ext cx="418465" cy="127000"/>
              </a:xfrm>
              <a:custGeom>
                <a:avLst/>
                <a:gdLst/>
                <a:ahLst/>
                <a:cxnLst/>
                <a:rect l="l" t="t" r="r" b="b"/>
                <a:pathLst>
                  <a:path w="418465" h="127000">
                    <a:moveTo>
                      <a:pt x="417880" y="0"/>
                    </a:moveTo>
                    <a:lnTo>
                      <a:pt x="417880" y="127000"/>
                    </a:lnTo>
                    <a:lnTo>
                      <a:pt x="0" y="127000"/>
                    </a:lnTo>
                  </a:path>
                </a:pathLst>
              </a:custGeom>
              <a:ln w="6350">
                <a:solidFill>
                  <a:srgbClr val="231F20"/>
                </a:solidFill>
              </a:ln>
            </p:spPr>
            <p:txBody>
              <a:bodyPr wrap="square" lIns="0" tIns="0" rIns="0" bIns="0" rtlCol="0"/>
              <a:lstStyle/>
              <a:p>
                <a:endParaRPr/>
              </a:p>
            </p:txBody>
          </p:sp>
        </p:grpSp>
        <p:sp>
          <p:nvSpPr>
            <p:cNvPr id="11" name="object 11"/>
            <p:cNvSpPr txBox="1"/>
            <p:nvPr/>
          </p:nvSpPr>
          <p:spPr>
            <a:xfrm>
              <a:off x="10798212" y="5053136"/>
              <a:ext cx="345440" cy="256215"/>
            </a:xfrm>
            <a:prstGeom prst="rect">
              <a:avLst/>
            </a:prstGeom>
          </p:spPr>
          <p:txBody>
            <a:bodyPr vert="horz" wrap="square" lIns="0" tIns="12700" rIns="0" bIns="0" rtlCol="0">
              <a:spAutoFit/>
            </a:bodyPr>
            <a:lstStyle/>
            <a:p>
              <a:pPr marL="12700">
                <a:lnSpc>
                  <a:spcPct val="100000"/>
                </a:lnSpc>
                <a:spcBef>
                  <a:spcPts val="100"/>
                </a:spcBef>
              </a:pPr>
              <a:r>
                <a:rPr sz="800" spc="-80" dirty="0">
                  <a:solidFill>
                    <a:srgbClr val="231F20"/>
                  </a:solidFill>
                  <a:latin typeface="Trebuchet MS"/>
                  <a:cs typeface="Trebuchet MS"/>
                </a:rPr>
                <a:t>1.25</a:t>
              </a:r>
              <a:r>
                <a:rPr sz="1200" spc="-80" dirty="0">
                  <a:solidFill>
                    <a:srgbClr val="231F20"/>
                  </a:solidFill>
                  <a:latin typeface="Trebuchet MS"/>
                  <a:cs typeface="Trebuchet MS"/>
                </a:rPr>
                <a:t>”</a:t>
              </a:r>
              <a:endParaRPr sz="1200" dirty="0">
                <a:latin typeface="Trebuchet MS"/>
                <a:cs typeface="Trebuchet MS"/>
              </a:endParaRPr>
            </a:p>
          </p:txBody>
        </p:sp>
        <p:grpSp>
          <p:nvGrpSpPr>
            <p:cNvPr id="12" name="object 12"/>
            <p:cNvGrpSpPr/>
            <p:nvPr/>
          </p:nvGrpSpPr>
          <p:grpSpPr>
            <a:xfrm>
              <a:off x="10382459" y="4694486"/>
              <a:ext cx="1143000" cy="278765"/>
              <a:chOff x="10382459" y="4694486"/>
              <a:chExt cx="1143000" cy="278765"/>
            </a:xfrm>
          </p:grpSpPr>
          <p:pic>
            <p:nvPicPr>
              <p:cNvPr id="13" name="object 13"/>
              <p:cNvPicPr/>
              <p:nvPr/>
            </p:nvPicPr>
            <p:blipFill>
              <a:blip r:embed="rId3" cstate="print"/>
              <a:stretch>
                <a:fillRect/>
              </a:stretch>
            </p:blipFill>
            <p:spPr>
              <a:xfrm>
                <a:off x="10382459" y="4694492"/>
                <a:ext cx="238366" cy="278469"/>
              </a:xfrm>
              <a:prstGeom prst="rect">
                <a:avLst/>
              </a:prstGeom>
            </p:spPr>
          </p:pic>
          <p:pic>
            <p:nvPicPr>
              <p:cNvPr id="14" name="object 14"/>
              <p:cNvPicPr/>
              <p:nvPr/>
            </p:nvPicPr>
            <p:blipFill>
              <a:blip r:embed="rId4" cstate="print"/>
              <a:stretch>
                <a:fillRect/>
              </a:stretch>
            </p:blipFill>
            <p:spPr>
              <a:xfrm>
                <a:off x="11326567" y="4694486"/>
                <a:ext cx="198894" cy="250863"/>
              </a:xfrm>
              <a:prstGeom prst="rect">
                <a:avLst/>
              </a:prstGeom>
            </p:spPr>
          </p:pic>
          <p:sp>
            <p:nvSpPr>
              <p:cNvPr id="15" name="object 15"/>
              <p:cNvSpPr/>
              <p:nvPr/>
            </p:nvSpPr>
            <p:spPr>
              <a:xfrm>
                <a:off x="10652963" y="4694491"/>
                <a:ext cx="646430" cy="251460"/>
              </a:xfrm>
              <a:custGeom>
                <a:avLst/>
                <a:gdLst/>
                <a:ahLst/>
                <a:cxnLst/>
                <a:rect l="l" t="t" r="r" b="b"/>
                <a:pathLst>
                  <a:path w="646429" h="251460">
                    <a:moveTo>
                      <a:pt x="379539" y="0"/>
                    </a:moveTo>
                    <a:lnTo>
                      <a:pt x="185686" y="0"/>
                    </a:lnTo>
                    <a:lnTo>
                      <a:pt x="185686" y="55219"/>
                    </a:lnTo>
                    <a:lnTo>
                      <a:pt x="205651" y="55219"/>
                    </a:lnTo>
                    <a:lnTo>
                      <a:pt x="205651" y="153365"/>
                    </a:lnTo>
                    <a:lnTo>
                      <a:pt x="85242" y="0"/>
                    </a:lnTo>
                    <a:lnTo>
                      <a:pt x="0" y="0"/>
                    </a:lnTo>
                    <a:lnTo>
                      <a:pt x="0" y="55219"/>
                    </a:lnTo>
                    <a:lnTo>
                      <a:pt x="20015" y="55219"/>
                    </a:lnTo>
                    <a:lnTo>
                      <a:pt x="20015" y="195630"/>
                    </a:lnTo>
                    <a:lnTo>
                      <a:pt x="0" y="195630"/>
                    </a:lnTo>
                    <a:lnTo>
                      <a:pt x="0" y="250863"/>
                    </a:lnTo>
                    <a:lnTo>
                      <a:pt x="85242" y="250863"/>
                    </a:lnTo>
                    <a:lnTo>
                      <a:pt x="85242" y="97485"/>
                    </a:lnTo>
                    <a:lnTo>
                      <a:pt x="205651" y="250863"/>
                    </a:lnTo>
                    <a:lnTo>
                      <a:pt x="270878" y="250863"/>
                    </a:lnTo>
                    <a:lnTo>
                      <a:pt x="270878" y="152387"/>
                    </a:lnTo>
                    <a:lnTo>
                      <a:pt x="356501" y="152387"/>
                    </a:lnTo>
                    <a:lnTo>
                      <a:pt x="356501" y="97104"/>
                    </a:lnTo>
                    <a:lnTo>
                      <a:pt x="270878" y="97104"/>
                    </a:lnTo>
                    <a:lnTo>
                      <a:pt x="270878" y="55219"/>
                    </a:lnTo>
                    <a:lnTo>
                      <a:pt x="379539" y="55219"/>
                    </a:lnTo>
                    <a:lnTo>
                      <a:pt x="379539" y="0"/>
                    </a:lnTo>
                    <a:close/>
                  </a:path>
                  <a:path w="646429" h="251460">
                    <a:moveTo>
                      <a:pt x="646328" y="609"/>
                    </a:moveTo>
                    <a:lnTo>
                      <a:pt x="549363" y="609"/>
                    </a:lnTo>
                    <a:lnTo>
                      <a:pt x="549363" y="55219"/>
                    </a:lnTo>
                    <a:lnTo>
                      <a:pt x="566381" y="55219"/>
                    </a:lnTo>
                    <a:lnTo>
                      <a:pt x="566381" y="97129"/>
                    </a:lnTo>
                    <a:lnTo>
                      <a:pt x="489534" y="97129"/>
                    </a:lnTo>
                    <a:lnTo>
                      <a:pt x="489534" y="55219"/>
                    </a:lnTo>
                    <a:lnTo>
                      <a:pt x="503770" y="55219"/>
                    </a:lnTo>
                    <a:lnTo>
                      <a:pt x="503770" y="609"/>
                    </a:lnTo>
                    <a:lnTo>
                      <a:pt x="406806" y="609"/>
                    </a:lnTo>
                    <a:lnTo>
                      <a:pt x="406806" y="55219"/>
                    </a:lnTo>
                    <a:lnTo>
                      <a:pt x="424294" y="55219"/>
                    </a:lnTo>
                    <a:lnTo>
                      <a:pt x="424294" y="97129"/>
                    </a:lnTo>
                    <a:lnTo>
                      <a:pt x="424294" y="147929"/>
                    </a:lnTo>
                    <a:lnTo>
                      <a:pt x="424294" y="196189"/>
                    </a:lnTo>
                    <a:lnTo>
                      <a:pt x="406806" y="196189"/>
                    </a:lnTo>
                    <a:lnTo>
                      <a:pt x="406806" y="250799"/>
                    </a:lnTo>
                    <a:lnTo>
                      <a:pt x="503770" y="250799"/>
                    </a:lnTo>
                    <a:lnTo>
                      <a:pt x="503770" y="196189"/>
                    </a:lnTo>
                    <a:lnTo>
                      <a:pt x="489534" y="196189"/>
                    </a:lnTo>
                    <a:lnTo>
                      <a:pt x="489534" y="147929"/>
                    </a:lnTo>
                    <a:lnTo>
                      <a:pt x="566381" y="147929"/>
                    </a:lnTo>
                    <a:lnTo>
                      <a:pt x="566381" y="196189"/>
                    </a:lnTo>
                    <a:lnTo>
                      <a:pt x="549363" y="196189"/>
                    </a:lnTo>
                    <a:lnTo>
                      <a:pt x="549363" y="250799"/>
                    </a:lnTo>
                    <a:lnTo>
                      <a:pt x="646328" y="250799"/>
                    </a:lnTo>
                    <a:lnTo>
                      <a:pt x="646328" y="196189"/>
                    </a:lnTo>
                    <a:lnTo>
                      <a:pt x="631532" y="196189"/>
                    </a:lnTo>
                    <a:lnTo>
                      <a:pt x="631532" y="147929"/>
                    </a:lnTo>
                    <a:lnTo>
                      <a:pt x="631532" y="97129"/>
                    </a:lnTo>
                    <a:lnTo>
                      <a:pt x="631532" y="55219"/>
                    </a:lnTo>
                    <a:lnTo>
                      <a:pt x="646328" y="55219"/>
                    </a:lnTo>
                    <a:lnTo>
                      <a:pt x="646328" y="609"/>
                    </a:lnTo>
                    <a:close/>
                  </a:path>
                </a:pathLst>
              </a:custGeom>
              <a:solidFill>
                <a:srgbClr val="231F20"/>
              </a:solidFill>
            </p:spPr>
            <p:txBody>
              <a:bodyPr wrap="square" lIns="0" tIns="0" rIns="0" bIns="0" rtlCol="0"/>
              <a:lstStyle/>
              <a:p>
                <a:endParaRPr/>
              </a:p>
            </p:txBody>
          </p:sp>
        </p:grpSp>
        <p:sp>
          <p:nvSpPr>
            <p:cNvPr id="16" name="object 16"/>
            <p:cNvSpPr txBox="1"/>
            <p:nvPr/>
          </p:nvSpPr>
          <p:spPr>
            <a:xfrm>
              <a:off x="12283298" y="2853428"/>
              <a:ext cx="1833403" cy="381826"/>
            </a:xfrm>
            <a:prstGeom prst="rect">
              <a:avLst/>
            </a:prstGeom>
          </p:spPr>
          <p:txBody>
            <a:bodyPr vert="horz" wrap="square" lIns="0" tIns="17145" rIns="0" bIns="0" rtlCol="0">
              <a:spAutoFit/>
            </a:bodyPr>
            <a:lstStyle/>
            <a:p>
              <a:pPr marL="12700">
                <a:lnSpc>
                  <a:spcPct val="100000"/>
                </a:lnSpc>
                <a:spcBef>
                  <a:spcPts val="135"/>
                </a:spcBef>
              </a:pPr>
              <a:r>
                <a:rPr b="1" spc="-50" dirty="0">
                  <a:solidFill>
                    <a:srgbClr val="231F20"/>
                  </a:solidFill>
                  <a:latin typeface="+mn-lt"/>
                  <a:cs typeface="Trebuchet MS"/>
                </a:rPr>
                <a:t>Current</a:t>
              </a:r>
              <a:r>
                <a:rPr b="1" spc="-60" dirty="0">
                  <a:solidFill>
                    <a:srgbClr val="231F20"/>
                  </a:solidFill>
                  <a:latin typeface="+mn-lt"/>
                  <a:cs typeface="Trebuchet MS"/>
                </a:rPr>
                <a:t> </a:t>
              </a:r>
              <a:r>
                <a:rPr b="1" spc="-20" dirty="0">
                  <a:solidFill>
                    <a:srgbClr val="231F20"/>
                  </a:solidFill>
                  <a:latin typeface="+mn-lt"/>
                  <a:cs typeface="Trebuchet MS"/>
                </a:rPr>
                <a:t>Size</a:t>
              </a:r>
              <a:endParaRPr b="1" dirty="0">
                <a:latin typeface="+mn-lt"/>
                <a:cs typeface="Trebuchet MS"/>
              </a:endParaRPr>
            </a:p>
          </p:txBody>
        </p:sp>
        <p:sp>
          <p:nvSpPr>
            <p:cNvPr id="18" name="object 18"/>
            <p:cNvSpPr txBox="1"/>
            <p:nvPr/>
          </p:nvSpPr>
          <p:spPr>
            <a:xfrm>
              <a:off x="1630184" y="2852564"/>
              <a:ext cx="1348877" cy="381826"/>
            </a:xfrm>
            <a:prstGeom prst="rect">
              <a:avLst/>
            </a:prstGeom>
          </p:spPr>
          <p:txBody>
            <a:bodyPr vert="horz" wrap="square" lIns="0" tIns="17145" rIns="0" bIns="0" rtlCol="0">
              <a:spAutoFit/>
            </a:bodyPr>
            <a:lstStyle/>
            <a:p>
              <a:pPr marL="12700">
                <a:lnSpc>
                  <a:spcPct val="100000"/>
                </a:lnSpc>
                <a:spcBef>
                  <a:spcPts val="135"/>
                </a:spcBef>
              </a:pPr>
              <a:r>
                <a:rPr b="1" dirty="0">
                  <a:solidFill>
                    <a:srgbClr val="231F20"/>
                  </a:solidFill>
                  <a:latin typeface="+mn-lt"/>
                  <a:cs typeface="Trebuchet MS"/>
                </a:rPr>
                <a:t>Old</a:t>
              </a:r>
              <a:r>
                <a:rPr b="1" spc="-120" dirty="0">
                  <a:solidFill>
                    <a:srgbClr val="231F20"/>
                  </a:solidFill>
                  <a:latin typeface="+mn-lt"/>
                  <a:cs typeface="Trebuchet MS"/>
                </a:rPr>
                <a:t> </a:t>
              </a:r>
              <a:r>
                <a:rPr b="1" spc="-25" dirty="0">
                  <a:solidFill>
                    <a:srgbClr val="231F20"/>
                  </a:solidFill>
                  <a:latin typeface="+mn-lt"/>
                  <a:cs typeface="Trebuchet MS"/>
                </a:rPr>
                <a:t>Size</a:t>
              </a:r>
              <a:endParaRPr b="1" dirty="0">
                <a:latin typeface="+mn-lt"/>
                <a:cs typeface="Trebuchet MS"/>
              </a:endParaRPr>
            </a:p>
          </p:txBody>
        </p:sp>
        <p:sp>
          <p:nvSpPr>
            <p:cNvPr id="19" name="object 19"/>
            <p:cNvSpPr/>
            <p:nvPr/>
          </p:nvSpPr>
          <p:spPr>
            <a:xfrm>
              <a:off x="4153700" y="4765064"/>
              <a:ext cx="570230" cy="148590"/>
            </a:xfrm>
            <a:custGeom>
              <a:avLst/>
              <a:gdLst/>
              <a:ahLst/>
              <a:cxnLst/>
              <a:rect l="l" t="t" r="r" b="b"/>
              <a:pathLst>
                <a:path w="570229" h="148589">
                  <a:moveTo>
                    <a:pt x="178295" y="88"/>
                  </a:moveTo>
                  <a:lnTo>
                    <a:pt x="131673" y="88"/>
                  </a:lnTo>
                  <a:lnTo>
                    <a:pt x="119608" y="25996"/>
                  </a:lnTo>
                  <a:lnTo>
                    <a:pt x="119608" y="26708"/>
                  </a:lnTo>
                  <a:lnTo>
                    <a:pt x="124523" y="26530"/>
                  </a:lnTo>
                  <a:lnTo>
                    <a:pt x="126492" y="26797"/>
                  </a:lnTo>
                  <a:lnTo>
                    <a:pt x="114249" y="53771"/>
                  </a:lnTo>
                  <a:lnTo>
                    <a:pt x="114071" y="53594"/>
                  </a:lnTo>
                  <a:lnTo>
                    <a:pt x="106032" y="88"/>
                  </a:lnTo>
                  <a:lnTo>
                    <a:pt x="67983" y="0"/>
                  </a:lnTo>
                  <a:lnTo>
                    <a:pt x="56007" y="26174"/>
                  </a:lnTo>
                  <a:lnTo>
                    <a:pt x="56007" y="26530"/>
                  </a:lnTo>
                  <a:lnTo>
                    <a:pt x="62801" y="26708"/>
                  </a:lnTo>
                  <a:lnTo>
                    <a:pt x="33324" y="91732"/>
                  </a:lnTo>
                  <a:lnTo>
                    <a:pt x="31089" y="92189"/>
                  </a:lnTo>
                  <a:lnTo>
                    <a:pt x="28498" y="91376"/>
                  </a:lnTo>
                  <a:lnTo>
                    <a:pt x="26174" y="91909"/>
                  </a:lnTo>
                  <a:lnTo>
                    <a:pt x="14300" y="117906"/>
                  </a:lnTo>
                  <a:lnTo>
                    <a:pt x="14300" y="118351"/>
                  </a:lnTo>
                  <a:lnTo>
                    <a:pt x="61099" y="118351"/>
                  </a:lnTo>
                  <a:lnTo>
                    <a:pt x="72986" y="91821"/>
                  </a:lnTo>
                  <a:lnTo>
                    <a:pt x="66370" y="91821"/>
                  </a:lnTo>
                  <a:lnTo>
                    <a:pt x="66192" y="91643"/>
                  </a:lnTo>
                  <a:lnTo>
                    <a:pt x="77711" y="66014"/>
                  </a:lnTo>
                  <a:lnTo>
                    <a:pt x="78155" y="66103"/>
                  </a:lnTo>
                  <a:lnTo>
                    <a:pt x="77978" y="66725"/>
                  </a:lnTo>
                  <a:lnTo>
                    <a:pt x="85839" y="118440"/>
                  </a:lnTo>
                  <a:lnTo>
                    <a:pt x="124790" y="118351"/>
                  </a:lnTo>
                  <a:lnTo>
                    <a:pt x="136575" y="92633"/>
                  </a:lnTo>
                  <a:lnTo>
                    <a:pt x="136575" y="91821"/>
                  </a:lnTo>
                  <a:lnTo>
                    <a:pt x="131940" y="91909"/>
                  </a:lnTo>
                  <a:lnTo>
                    <a:pt x="129971" y="91732"/>
                  </a:lnTo>
                  <a:lnTo>
                    <a:pt x="130149" y="90576"/>
                  </a:lnTo>
                  <a:lnTo>
                    <a:pt x="130771" y="89687"/>
                  </a:lnTo>
                  <a:lnTo>
                    <a:pt x="156057" y="33223"/>
                  </a:lnTo>
                  <a:lnTo>
                    <a:pt x="159181" y="26708"/>
                  </a:lnTo>
                  <a:lnTo>
                    <a:pt x="166243" y="26530"/>
                  </a:lnTo>
                  <a:lnTo>
                    <a:pt x="178295" y="88"/>
                  </a:lnTo>
                  <a:close/>
                </a:path>
                <a:path w="570229" h="148589">
                  <a:moveTo>
                    <a:pt x="276377" y="266"/>
                  </a:moveTo>
                  <a:lnTo>
                    <a:pt x="191160" y="88"/>
                  </a:lnTo>
                  <a:lnTo>
                    <a:pt x="190360" y="444"/>
                  </a:lnTo>
                  <a:lnTo>
                    <a:pt x="178739" y="26530"/>
                  </a:lnTo>
                  <a:lnTo>
                    <a:pt x="185267" y="26708"/>
                  </a:lnTo>
                  <a:lnTo>
                    <a:pt x="185534" y="26974"/>
                  </a:lnTo>
                  <a:lnTo>
                    <a:pt x="157848" y="88963"/>
                  </a:lnTo>
                  <a:lnTo>
                    <a:pt x="156235" y="91909"/>
                  </a:lnTo>
                  <a:lnTo>
                    <a:pt x="149263" y="92087"/>
                  </a:lnTo>
                  <a:lnTo>
                    <a:pt x="137299" y="118351"/>
                  </a:lnTo>
                  <a:lnTo>
                    <a:pt x="190360" y="118529"/>
                  </a:lnTo>
                  <a:lnTo>
                    <a:pt x="202145" y="92087"/>
                  </a:lnTo>
                  <a:lnTo>
                    <a:pt x="197777" y="91643"/>
                  </a:lnTo>
                  <a:lnTo>
                    <a:pt x="192684" y="92456"/>
                  </a:lnTo>
                  <a:lnTo>
                    <a:pt x="188925" y="91821"/>
                  </a:lnTo>
                  <a:lnTo>
                    <a:pt x="191604" y="85394"/>
                  </a:lnTo>
                  <a:lnTo>
                    <a:pt x="197497" y="72618"/>
                  </a:lnTo>
                  <a:lnTo>
                    <a:pt x="198843" y="72796"/>
                  </a:lnTo>
                  <a:lnTo>
                    <a:pt x="200634" y="72440"/>
                  </a:lnTo>
                  <a:lnTo>
                    <a:pt x="201968" y="72796"/>
                  </a:lnTo>
                  <a:lnTo>
                    <a:pt x="201434" y="74320"/>
                  </a:lnTo>
                  <a:lnTo>
                    <a:pt x="200545" y="75742"/>
                  </a:lnTo>
                  <a:lnTo>
                    <a:pt x="199999" y="77355"/>
                  </a:lnTo>
                  <a:lnTo>
                    <a:pt x="226352" y="77355"/>
                  </a:lnTo>
                  <a:lnTo>
                    <a:pt x="241719" y="42786"/>
                  </a:lnTo>
                  <a:lnTo>
                    <a:pt x="242163" y="41351"/>
                  </a:lnTo>
                  <a:lnTo>
                    <a:pt x="216433" y="41262"/>
                  </a:lnTo>
                  <a:lnTo>
                    <a:pt x="215988" y="41440"/>
                  </a:lnTo>
                  <a:lnTo>
                    <a:pt x="213855" y="45999"/>
                  </a:lnTo>
                  <a:lnTo>
                    <a:pt x="210629" y="46177"/>
                  </a:lnTo>
                  <a:lnTo>
                    <a:pt x="209384" y="45821"/>
                  </a:lnTo>
                  <a:lnTo>
                    <a:pt x="217779" y="26797"/>
                  </a:lnTo>
                  <a:lnTo>
                    <a:pt x="224574" y="26885"/>
                  </a:lnTo>
                  <a:lnTo>
                    <a:pt x="231355" y="26619"/>
                  </a:lnTo>
                  <a:lnTo>
                    <a:pt x="237972" y="26974"/>
                  </a:lnTo>
                  <a:lnTo>
                    <a:pt x="236626" y="29921"/>
                  </a:lnTo>
                  <a:lnTo>
                    <a:pt x="236181" y="31534"/>
                  </a:lnTo>
                  <a:lnTo>
                    <a:pt x="261721" y="31623"/>
                  </a:lnTo>
                  <a:lnTo>
                    <a:pt x="262623" y="31356"/>
                  </a:lnTo>
                  <a:lnTo>
                    <a:pt x="276377" y="266"/>
                  </a:lnTo>
                  <a:close/>
                </a:path>
                <a:path w="570229" h="148589">
                  <a:moveTo>
                    <a:pt x="387858" y="444"/>
                  </a:moveTo>
                  <a:lnTo>
                    <a:pt x="343458" y="266"/>
                  </a:lnTo>
                  <a:lnTo>
                    <a:pt x="341757" y="533"/>
                  </a:lnTo>
                  <a:lnTo>
                    <a:pt x="329971" y="27241"/>
                  </a:lnTo>
                  <a:lnTo>
                    <a:pt x="336575" y="27241"/>
                  </a:lnTo>
                  <a:lnTo>
                    <a:pt x="336765" y="27419"/>
                  </a:lnTo>
                  <a:lnTo>
                    <a:pt x="329704" y="43141"/>
                  </a:lnTo>
                  <a:lnTo>
                    <a:pt x="321754" y="43497"/>
                  </a:lnTo>
                  <a:lnTo>
                    <a:pt x="315048" y="43141"/>
                  </a:lnTo>
                  <a:lnTo>
                    <a:pt x="307098" y="43053"/>
                  </a:lnTo>
                  <a:lnTo>
                    <a:pt x="311569" y="32423"/>
                  </a:lnTo>
                  <a:lnTo>
                    <a:pt x="314071" y="27241"/>
                  </a:lnTo>
                  <a:lnTo>
                    <a:pt x="320954" y="27241"/>
                  </a:lnTo>
                  <a:lnTo>
                    <a:pt x="332828" y="444"/>
                  </a:lnTo>
                  <a:lnTo>
                    <a:pt x="288163" y="177"/>
                  </a:lnTo>
                  <a:lnTo>
                    <a:pt x="286740" y="444"/>
                  </a:lnTo>
                  <a:lnTo>
                    <a:pt x="274942" y="26530"/>
                  </a:lnTo>
                  <a:lnTo>
                    <a:pt x="274942" y="27063"/>
                  </a:lnTo>
                  <a:lnTo>
                    <a:pt x="281470" y="27063"/>
                  </a:lnTo>
                  <a:lnTo>
                    <a:pt x="281736" y="27330"/>
                  </a:lnTo>
                  <a:lnTo>
                    <a:pt x="254939" y="87541"/>
                  </a:lnTo>
                  <a:lnTo>
                    <a:pt x="252793" y="91909"/>
                  </a:lnTo>
                  <a:lnTo>
                    <a:pt x="245821" y="92087"/>
                  </a:lnTo>
                  <a:lnTo>
                    <a:pt x="234035" y="118529"/>
                  </a:lnTo>
                  <a:lnTo>
                    <a:pt x="280212" y="118618"/>
                  </a:lnTo>
                  <a:lnTo>
                    <a:pt x="291922" y="92722"/>
                  </a:lnTo>
                  <a:lnTo>
                    <a:pt x="291922" y="92087"/>
                  </a:lnTo>
                  <a:lnTo>
                    <a:pt x="285305" y="92087"/>
                  </a:lnTo>
                  <a:lnTo>
                    <a:pt x="285127" y="91821"/>
                  </a:lnTo>
                  <a:lnTo>
                    <a:pt x="293878" y="72440"/>
                  </a:lnTo>
                  <a:lnTo>
                    <a:pt x="315683" y="72440"/>
                  </a:lnTo>
                  <a:lnTo>
                    <a:pt x="316661" y="72618"/>
                  </a:lnTo>
                  <a:lnTo>
                    <a:pt x="313893" y="79235"/>
                  </a:lnTo>
                  <a:lnTo>
                    <a:pt x="308000" y="92087"/>
                  </a:lnTo>
                  <a:lnTo>
                    <a:pt x="305587" y="92176"/>
                  </a:lnTo>
                  <a:lnTo>
                    <a:pt x="303085" y="91909"/>
                  </a:lnTo>
                  <a:lnTo>
                    <a:pt x="300850" y="92265"/>
                  </a:lnTo>
                  <a:lnTo>
                    <a:pt x="289064" y="118173"/>
                  </a:lnTo>
                  <a:lnTo>
                    <a:pt x="289064" y="118618"/>
                  </a:lnTo>
                  <a:lnTo>
                    <a:pt x="335064" y="118884"/>
                  </a:lnTo>
                  <a:lnTo>
                    <a:pt x="346938" y="92633"/>
                  </a:lnTo>
                  <a:lnTo>
                    <a:pt x="346938" y="92176"/>
                  </a:lnTo>
                  <a:lnTo>
                    <a:pt x="340512" y="92176"/>
                  </a:lnTo>
                  <a:lnTo>
                    <a:pt x="340245" y="91821"/>
                  </a:lnTo>
                  <a:lnTo>
                    <a:pt x="368922" y="27330"/>
                  </a:lnTo>
                  <a:lnTo>
                    <a:pt x="371424" y="27241"/>
                  </a:lnTo>
                  <a:lnTo>
                    <a:pt x="373646" y="27508"/>
                  </a:lnTo>
                  <a:lnTo>
                    <a:pt x="376059" y="27063"/>
                  </a:lnTo>
                  <a:lnTo>
                    <a:pt x="387858" y="800"/>
                  </a:lnTo>
                  <a:lnTo>
                    <a:pt x="387858" y="444"/>
                  </a:lnTo>
                  <a:close/>
                </a:path>
                <a:path w="570229" h="148589">
                  <a:moveTo>
                    <a:pt x="478790" y="147828"/>
                  </a:moveTo>
                  <a:lnTo>
                    <a:pt x="443687" y="127190"/>
                  </a:lnTo>
                  <a:lnTo>
                    <a:pt x="217601" y="126923"/>
                  </a:lnTo>
                  <a:lnTo>
                    <a:pt x="178384" y="126657"/>
                  </a:lnTo>
                  <a:lnTo>
                    <a:pt x="23672" y="126568"/>
                  </a:lnTo>
                  <a:lnTo>
                    <a:pt x="19380" y="126390"/>
                  </a:lnTo>
                  <a:lnTo>
                    <a:pt x="9474" y="126568"/>
                  </a:lnTo>
                  <a:lnTo>
                    <a:pt x="0" y="147027"/>
                  </a:lnTo>
                  <a:lnTo>
                    <a:pt x="143192" y="147116"/>
                  </a:lnTo>
                  <a:lnTo>
                    <a:pt x="218313" y="147561"/>
                  </a:lnTo>
                  <a:lnTo>
                    <a:pt x="478434" y="148005"/>
                  </a:lnTo>
                  <a:lnTo>
                    <a:pt x="478790" y="147828"/>
                  </a:lnTo>
                  <a:close/>
                </a:path>
                <a:path w="570229" h="148589">
                  <a:moveTo>
                    <a:pt x="481647" y="19380"/>
                  </a:moveTo>
                  <a:lnTo>
                    <a:pt x="471462" y="622"/>
                  </a:lnTo>
                  <a:lnTo>
                    <a:pt x="419658" y="444"/>
                  </a:lnTo>
                  <a:lnTo>
                    <a:pt x="392137" y="19469"/>
                  </a:lnTo>
                  <a:lnTo>
                    <a:pt x="376428" y="54394"/>
                  </a:lnTo>
                  <a:lnTo>
                    <a:pt x="386867" y="73507"/>
                  </a:lnTo>
                  <a:lnTo>
                    <a:pt x="421170" y="73507"/>
                  </a:lnTo>
                  <a:lnTo>
                    <a:pt x="422071" y="74764"/>
                  </a:lnTo>
                  <a:lnTo>
                    <a:pt x="423227" y="77444"/>
                  </a:lnTo>
                  <a:lnTo>
                    <a:pt x="418045" y="88607"/>
                  </a:lnTo>
                  <a:lnTo>
                    <a:pt x="412775" y="92265"/>
                  </a:lnTo>
                  <a:lnTo>
                    <a:pt x="395897" y="92265"/>
                  </a:lnTo>
                  <a:lnTo>
                    <a:pt x="394817" y="91198"/>
                  </a:lnTo>
                  <a:lnTo>
                    <a:pt x="394017" y="89852"/>
                  </a:lnTo>
                  <a:lnTo>
                    <a:pt x="393573" y="88430"/>
                  </a:lnTo>
                  <a:lnTo>
                    <a:pt x="398576" y="77622"/>
                  </a:lnTo>
                  <a:lnTo>
                    <a:pt x="398310" y="77355"/>
                  </a:lnTo>
                  <a:lnTo>
                    <a:pt x="366420" y="77355"/>
                  </a:lnTo>
                  <a:lnTo>
                    <a:pt x="362839" y="84772"/>
                  </a:lnTo>
                  <a:lnTo>
                    <a:pt x="356235" y="99771"/>
                  </a:lnTo>
                  <a:lnTo>
                    <a:pt x="366420" y="118884"/>
                  </a:lnTo>
                  <a:lnTo>
                    <a:pt x="418134" y="118884"/>
                  </a:lnTo>
                  <a:lnTo>
                    <a:pt x="445376" y="100215"/>
                  </a:lnTo>
                  <a:lnTo>
                    <a:pt x="460832" y="65646"/>
                  </a:lnTo>
                  <a:lnTo>
                    <a:pt x="450646" y="46799"/>
                  </a:lnTo>
                  <a:lnTo>
                    <a:pt x="416077" y="46621"/>
                  </a:lnTo>
                  <a:lnTo>
                    <a:pt x="415188" y="45466"/>
                  </a:lnTo>
                  <a:lnTo>
                    <a:pt x="414121" y="42786"/>
                  </a:lnTo>
                  <a:lnTo>
                    <a:pt x="419303" y="31076"/>
                  </a:lnTo>
                  <a:lnTo>
                    <a:pt x="424662" y="27241"/>
                  </a:lnTo>
                  <a:lnTo>
                    <a:pt x="441540" y="26974"/>
                  </a:lnTo>
                  <a:lnTo>
                    <a:pt x="443064" y="27686"/>
                  </a:lnTo>
                  <a:lnTo>
                    <a:pt x="443242" y="29654"/>
                  </a:lnTo>
                  <a:lnTo>
                    <a:pt x="444131" y="30988"/>
                  </a:lnTo>
                  <a:lnTo>
                    <a:pt x="439572" y="40728"/>
                  </a:lnTo>
                  <a:lnTo>
                    <a:pt x="438950" y="42786"/>
                  </a:lnTo>
                  <a:lnTo>
                    <a:pt x="471195" y="42786"/>
                  </a:lnTo>
                  <a:lnTo>
                    <a:pt x="481647" y="19380"/>
                  </a:lnTo>
                  <a:close/>
                </a:path>
                <a:path w="570229" h="148589">
                  <a:moveTo>
                    <a:pt x="521309" y="132816"/>
                  </a:moveTo>
                  <a:lnTo>
                    <a:pt x="502285" y="140208"/>
                  </a:lnTo>
                  <a:lnTo>
                    <a:pt x="483260" y="147472"/>
                  </a:lnTo>
                  <a:lnTo>
                    <a:pt x="482727" y="147916"/>
                  </a:lnTo>
                  <a:lnTo>
                    <a:pt x="514604" y="148005"/>
                  </a:lnTo>
                  <a:lnTo>
                    <a:pt x="516839" y="142913"/>
                  </a:lnTo>
                  <a:lnTo>
                    <a:pt x="519163" y="137909"/>
                  </a:lnTo>
                  <a:lnTo>
                    <a:pt x="521309" y="132816"/>
                  </a:lnTo>
                  <a:close/>
                </a:path>
                <a:path w="570229" h="148589">
                  <a:moveTo>
                    <a:pt x="543090" y="139661"/>
                  </a:moveTo>
                  <a:lnTo>
                    <a:pt x="542886" y="139344"/>
                  </a:lnTo>
                  <a:lnTo>
                    <a:pt x="542671" y="138531"/>
                  </a:lnTo>
                  <a:lnTo>
                    <a:pt x="542188" y="136271"/>
                  </a:lnTo>
                  <a:lnTo>
                    <a:pt x="542074" y="136118"/>
                  </a:lnTo>
                  <a:lnTo>
                    <a:pt x="541705" y="135636"/>
                  </a:lnTo>
                  <a:lnTo>
                    <a:pt x="540842" y="135305"/>
                  </a:lnTo>
                  <a:lnTo>
                    <a:pt x="541921" y="134886"/>
                  </a:lnTo>
                  <a:lnTo>
                    <a:pt x="542137" y="134670"/>
                  </a:lnTo>
                  <a:lnTo>
                    <a:pt x="542671" y="134137"/>
                  </a:lnTo>
                  <a:lnTo>
                    <a:pt x="542582" y="132143"/>
                  </a:lnTo>
                  <a:lnTo>
                    <a:pt x="542290" y="131610"/>
                  </a:lnTo>
                  <a:lnTo>
                    <a:pt x="541807" y="131229"/>
                  </a:lnTo>
                  <a:lnTo>
                    <a:pt x="541159" y="130860"/>
                  </a:lnTo>
                  <a:lnTo>
                    <a:pt x="540461" y="130619"/>
                  </a:lnTo>
                  <a:lnTo>
                    <a:pt x="540461" y="132575"/>
                  </a:lnTo>
                  <a:lnTo>
                    <a:pt x="540461" y="134289"/>
                  </a:lnTo>
                  <a:lnTo>
                    <a:pt x="539546" y="134670"/>
                  </a:lnTo>
                  <a:lnTo>
                    <a:pt x="537464" y="134670"/>
                  </a:lnTo>
                  <a:lnTo>
                    <a:pt x="537464" y="132143"/>
                  </a:lnTo>
                  <a:lnTo>
                    <a:pt x="538048" y="132029"/>
                  </a:lnTo>
                  <a:lnTo>
                    <a:pt x="539864" y="132029"/>
                  </a:lnTo>
                  <a:lnTo>
                    <a:pt x="540461" y="132575"/>
                  </a:lnTo>
                  <a:lnTo>
                    <a:pt x="540461" y="130619"/>
                  </a:lnTo>
                  <a:lnTo>
                    <a:pt x="537298" y="130594"/>
                  </a:lnTo>
                  <a:lnTo>
                    <a:pt x="536168" y="130695"/>
                  </a:lnTo>
                  <a:lnTo>
                    <a:pt x="535368" y="130860"/>
                  </a:lnTo>
                  <a:lnTo>
                    <a:pt x="535368" y="139661"/>
                  </a:lnTo>
                  <a:lnTo>
                    <a:pt x="537400" y="139661"/>
                  </a:lnTo>
                  <a:lnTo>
                    <a:pt x="537400" y="136118"/>
                  </a:lnTo>
                  <a:lnTo>
                    <a:pt x="539496" y="136118"/>
                  </a:lnTo>
                  <a:lnTo>
                    <a:pt x="540029" y="136537"/>
                  </a:lnTo>
                  <a:lnTo>
                    <a:pt x="540194" y="137515"/>
                  </a:lnTo>
                  <a:lnTo>
                    <a:pt x="540512" y="138798"/>
                  </a:lnTo>
                  <a:lnTo>
                    <a:pt x="540626" y="139344"/>
                  </a:lnTo>
                  <a:lnTo>
                    <a:pt x="540905" y="139661"/>
                  </a:lnTo>
                  <a:lnTo>
                    <a:pt x="543090" y="139661"/>
                  </a:lnTo>
                  <a:close/>
                </a:path>
                <a:path w="570229" h="148589">
                  <a:moveTo>
                    <a:pt x="547814" y="130162"/>
                  </a:moveTo>
                  <a:lnTo>
                    <a:pt x="545668" y="128016"/>
                  </a:lnTo>
                  <a:lnTo>
                    <a:pt x="545566" y="131178"/>
                  </a:lnTo>
                  <a:lnTo>
                    <a:pt x="545566" y="138963"/>
                  </a:lnTo>
                  <a:lnTo>
                    <a:pt x="542721" y="142074"/>
                  </a:lnTo>
                  <a:lnTo>
                    <a:pt x="534885" y="142074"/>
                  </a:lnTo>
                  <a:lnTo>
                    <a:pt x="531977" y="138963"/>
                  </a:lnTo>
                  <a:lnTo>
                    <a:pt x="531977" y="131178"/>
                  </a:lnTo>
                  <a:lnTo>
                    <a:pt x="534885" y="128016"/>
                  </a:lnTo>
                  <a:lnTo>
                    <a:pt x="542721" y="128016"/>
                  </a:lnTo>
                  <a:lnTo>
                    <a:pt x="545566" y="131178"/>
                  </a:lnTo>
                  <a:lnTo>
                    <a:pt x="545566" y="127914"/>
                  </a:lnTo>
                  <a:lnTo>
                    <a:pt x="543902" y="126238"/>
                  </a:lnTo>
                  <a:lnTo>
                    <a:pt x="533755" y="126238"/>
                  </a:lnTo>
                  <a:lnTo>
                    <a:pt x="529729" y="130162"/>
                  </a:lnTo>
                  <a:lnTo>
                    <a:pt x="529729" y="140030"/>
                  </a:lnTo>
                  <a:lnTo>
                    <a:pt x="533755" y="143954"/>
                  </a:lnTo>
                  <a:lnTo>
                    <a:pt x="543902" y="143954"/>
                  </a:lnTo>
                  <a:lnTo>
                    <a:pt x="545769" y="142074"/>
                  </a:lnTo>
                  <a:lnTo>
                    <a:pt x="547814" y="140030"/>
                  </a:lnTo>
                  <a:lnTo>
                    <a:pt x="547814" y="130162"/>
                  </a:lnTo>
                  <a:close/>
                </a:path>
                <a:path w="570229" h="148589">
                  <a:moveTo>
                    <a:pt x="569899" y="26517"/>
                  </a:moveTo>
                  <a:lnTo>
                    <a:pt x="569722" y="26339"/>
                  </a:lnTo>
                  <a:lnTo>
                    <a:pt x="538010" y="26339"/>
                  </a:lnTo>
                  <a:lnTo>
                    <a:pt x="527469" y="26327"/>
                  </a:lnTo>
                  <a:lnTo>
                    <a:pt x="527469" y="47586"/>
                  </a:lnTo>
                  <a:lnTo>
                    <a:pt x="526427" y="50088"/>
                  </a:lnTo>
                  <a:lnTo>
                    <a:pt x="526326" y="50533"/>
                  </a:lnTo>
                  <a:lnTo>
                    <a:pt x="526567" y="54381"/>
                  </a:lnTo>
                  <a:lnTo>
                    <a:pt x="526630" y="54914"/>
                  </a:lnTo>
                  <a:lnTo>
                    <a:pt x="527037" y="57061"/>
                  </a:lnTo>
                  <a:lnTo>
                    <a:pt x="527113" y="61341"/>
                  </a:lnTo>
                  <a:lnTo>
                    <a:pt x="527024" y="64287"/>
                  </a:lnTo>
                  <a:lnTo>
                    <a:pt x="524433" y="70281"/>
                  </a:lnTo>
                  <a:lnTo>
                    <a:pt x="518985" y="74028"/>
                  </a:lnTo>
                  <a:lnTo>
                    <a:pt x="516572" y="75501"/>
                  </a:lnTo>
                  <a:lnTo>
                    <a:pt x="516572" y="81978"/>
                  </a:lnTo>
                  <a:lnTo>
                    <a:pt x="516216" y="84391"/>
                  </a:lnTo>
                  <a:lnTo>
                    <a:pt x="514781" y="86271"/>
                  </a:lnTo>
                  <a:lnTo>
                    <a:pt x="513803" y="88404"/>
                  </a:lnTo>
                  <a:lnTo>
                    <a:pt x="512457" y="88684"/>
                  </a:lnTo>
                  <a:lnTo>
                    <a:pt x="510857" y="88315"/>
                  </a:lnTo>
                  <a:lnTo>
                    <a:pt x="509511" y="88582"/>
                  </a:lnTo>
                  <a:lnTo>
                    <a:pt x="492455" y="117525"/>
                  </a:lnTo>
                  <a:lnTo>
                    <a:pt x="490486" y="119849"/>
                  </a:lnTo>
                  <a:lnTo>
                    <a:pt x="489597" y="123240"/>
                  </a:lnTo>
                  <a:lnTo>
                    <a:pt x="486562" y="124409"/>
                  </a:lnTo>
                  <a:lnTo>
                    <a:pt x="485749" y="124320"/>
                  </a:lnTo>
                  <a:lnTo>
                    <a:pt x="485127" y="124053"/>
                  </a:lnTo>
                  <a:lnTo>
                    <a:pt x="484949" y="123240"/>
                  </a:lnTo>
                  <a:lnTo>
                    <a:pt x="487451" y="114452"/>
                  </a:lnTo>
                  <a:lnTo>
                    <a:pt x="490372" y="105829"/>
                  </a:lnTo>
                  <a:lnTo>
                    <a:pt x="496658" y="88684"/>
                  </a:lnTo>
                  <a:lnTo>
                    <a:pt x="496379" y="88493"/>
                  </a:lnTo>
                  <a:lnTo>
                    <a:pt x="492721" y="88493"/>
                  </a:lnTo>
                  <a:lnTo>
                    <a:pt x="493433" y="86271"/>
                  </a:lnTo>
                  <a:lnTo>
                    <a:pt x="494779" y="83858"/>
                  </a:lnTo>
                  <a:lnTo>
                    <a:pt x="496379" y="81889"/>
                  </a:lnTo>
                  <a:lnTo>
                    <a:pt x="516572" y="81978"/>
                  </a:lnTo>
                  <a:lnTo>
                    <a:pt x="516572" y="75501"/>
                  </a:lnTo>
                  <a:lnTo>
                    <a:pt x="514159" y="76974"/>
                  </a:lnTo>
                  <a:lnTo>
                    <a:pt x="508444" y="77330"/>
                  </a:lnTo>
                  <a:lnTo>
                    <a:pt x="502551" y="77063"/>
                  </a:lnTo>
                  <a:lnTo>
                    <a:pt x="500938" y="76708"/>
                  </a:lnTo>
                  <a:lnTo>
                    <a:pt x="499237" y="76085"/>
                  </a:lnTo>
                  <a:lnTo>
                    <a:pt x="498436" y="74561"/>
                  </a:lnTo>
                  <a:lnTo>
                    <a:pt x="497547" y="72059"/>
                  </a:lnTo>
                  <a:lnTo>
                    <a:pt x="499059" y="69913"/>
                  </a:lnTo>
                  <a:lnTo>
                    <a:pt x="499872" y="67691"/>
                  </a:lnTo>
                  <a:lnTo>
                    <a:pt x="503085" y="61341"/>
                  </a:lnTo>
                  <a:lnTo>
                    <a:pt x="510044" y="57061"/>
                  </a:lnTo>
                  <a:lnTo>
                    <a:pt x="512191" y="50088"/>
                  </a:lnTo>
                  <a:lnTo>
                    <a:pt x="512635" y="49822"/>
                  </a:lnTo>
                  <a:lnTo>
                    <a:pt x="512826" y="50533"/>
                  </a:lnTo>
                  <a:lnTo>
                    <a:pt x="513003" y="50888"/>
                  </a:lnTo>
                  <a:lnTo>
                    <a:pt x="513105" y="52679"/>
                  </a:lnTo>
                  <a:lnTo>
                    <a:pt x="512457" y="54914"/>
                  </a:lnTo>
                  <a:lnTo>
                    <a:pt x="513003" y="55448"/>
                  </a:lnTo>
                  <a:lnTo>
                    <a:pt x="513537" y="54648"/>
                  </a:lnTo>
                  <a:lnTo>
                    <a:pt x="514070" y="54381"/>
                  </a:lnTo>
                  <a:lnTo>
                    <a:pt x="519163" y="50888"/>
                  </a:lnTo>
                  <a:lnTo>
                    <a:pt x="518960" y="49822"/>
                  </a:lnTo>
                  <a:lnTo>
                    <a:pt x="517918" y="44284"/>
                  </a:lnTo>
                  <a:lnTo>
                    <a:pt x="522376" y="40259"/>
                  </a:lnTo>
                  <a:lnTo>
                    <a:pt x="525322" y="36690"/>
                  </a:lnTo>
                  <a:lnTo>
                    <a:pt x="523989" y="39547"/>
                  </a:lnTo>
                  <a:lnTo>
                    <a:pt x="522909" y="44018"/>
                  </a:lnTo>
                  <a:lnTo>
                    <a:pt x="524700" y="47231"/>
                  </a:lnTo>
                  <a:lnTo>
                    <a:pt x="525145" y="49199"/>
                  </a:lnTo>
                  <a:lnTo>
                    <a:pt x="523900" y="50711"/>
                  </a:lnTo>
                  <a:lnTo>
                    <a:pt x="523455" y="52501"/>
                  </a:lnTo>
                  <a:lnTo>
                    <a:pt x="523633" y="52679"/>
                  </a:lnTo>
                  <a:lnTo>
                    <a:pt x="524878" y="50977"/>
                  </a:lnTo>
                  <a:lnTo>
                    <a:pt x="525945" y="49022"/>
                  </a:lnTo>
                  <a:lnTo>
                    <a:pt x="527469" y="47586"/>
                  </a:lnTo>
                  <a:lnTo>
                    <a:pt x="527469" y="26327"/>
                  </a:lnTo>
                  <a:lnTo>
                    <a:pt x="492544" y="26250"/>
                  </a:lnTo>
                  <a:lnTo>
                    <a:pt x="491566" y="26339"/>
                  </a:lnTo>
                  <a:lnTo>
                    <a:pt x="463194" y="88684"/>
                  </a:lnTo>
                  <a:lnTo>
                    <a:pt x="449313" y="118973"/>
                  </a:lnTo>
                  <a:lnTo>
                    <a:pt x="449580" y="119151"/>
                  </a:lnTo>
                  <a:lnTo>
                    <a:pt x="480301" y="136652"/>
                  </a:lnTo>
                  <a:lnTo>
                    <a:pt x="511860" y="124409"/>
                  </a:lnTo>
                  <a:lnTo>
                    <a:pt x="527469" y="118351"/>
                  </a:lnTo>
                  <a:lnTo>
                    <a:pt x="541235" y="88684"/>
                  </a:lnTo>
                  <a:lnTo>
                    <a:pt x="544360" y="81889"/>
                  </a:lnTo>
                  <a:lnTo>
                    <a:pt x="546468" y="77330"/>
                  </a:lnTo>
                  <a:lnTo>
                    <a:pt x="560184" y="47586"/>
                  </a:lnTo>
                  <a:lnTo>
                    <a:pt x="565213" y="36690"/>
                  </a:lnTo>
                  <a:lnTo>
                    <a:pt x="569899" y="26517"/>
                  </a:lnTo>
                  <a:close/>
                </a:path>
              </a:pathLst>
            </a:custGeom>
            <a:solidFill>
              <a:srgbClr val="231F20"/>
            </a:solidFill>
          </p:spPr>
          <p:txBody>
            <a:bodyPr wrap="square" lIns="0" tIns="0" rIns="0" bIns="0" rtlCol="0"/>
            <a:lstStyle/>
            <a:p>
              <a:endParaRPr/>
            </a:p>
          </p:txBody>
        </p:sp>
        <p:grpSp>
          <p:nvGrpSpPr>
            <p:cNvPr id="20" name="object 20"/>
            <p:cNvGrpSpPr/>
            <p:nvPr/>
          </p:nvGrpSpPr>
          <p:grpSpPr>
            <a:xfrm>
              <a:off x="4148356" y="5002453"/>
              <a:ext cx="554990" cy="173355"/>
              <a:chOff x="4148356" y="5002453"/>
              <a:chExt cx="554990" cy="173355"/>
            </a:xfrm>
          </p:grpSpPr>
          <p:sp>
            <p:nvSpPr>
              <p:cNvPr id="21" name="object 21"/>
              <p:cNvSpPr/>
              <p:nvPr/>
            </p:nvSpPr>
            <p:spPr>
              <a:xfrm>
                <a:off x="4151531" y="5005628"/>
                <a:ext cx="142240" cy="127000"/>
              </a:xfrm>
              <a:custGeom>
                <a:avLst/>
                <a:gdLst/>
                <a:ahLst/>
                <a:cxnLst/>
                <a:rect l="l" t="t" r="r" b="b"/>
                <a:pathLst>
                  <a:path w="142239" h="127000">
                    <a:moveTo>
                      <a:pt x="142100" y="127000"/>
                    </a:moveTo>
                    <a:lnTo>
                      <a:pt x="0" y="127000"/>
                    </a:lnTo>
                    <a:lnTo>
                      <a:pt x="0" y="0"/>
                    </a:lnTo>
                  </a:path>
                </a:pathLst>
              </a:custGeom>
              <a:ln w="6350">
                <a:solidFill>
                  <a:srgbClr val="231F20"/>
                </a:solidFill>
              </a:ln>
            </p:spPr>
            <p:txBody>
              <a:bodyPr wrap="square" lIns="0" tIns="0" rIns="0" bIns="0" rtlCol="0"/>
              <a:lstStyle/>
              <a:p>
                <a:endParaRPr/>
              </a:p>
            </p:txBody>
          </p:sp>
          <p:sp>
            <p:nvSpPr>
              <p:cNvPr id="22" name="object 22"/>
              <p:cNvSpPr/>
              <p:nvPr/>
            </p:nvSpPr>
            <p:spPr>
              <a:xfrm>
                <a:off x="4557039" y="5005628"/>
                <a:ext cx="143510" cy="127000"/>
              </a:xfrm>
              <a:custGeom>
                <a:avLst/>
                <a:gdLst/>
                <a:ahLst/>
                <a:cxnLst/>
                <a:rect l="l" t="t" r="r" b="b"/>
                <a:pathLst>
                  <a:path w="143510" h="127000">
                    <a:moveTo>
                      <a:pt x="143128" y="0"/>
                    </a:moveTo>
                    <a:lnTo>
                      <a:pt x="143128" y="127000"/>
                    </a:lnTo>
                    <a:lnTo>
                      <a:pt x="0" y="127000"/>
                    </a:lnTo>
                  </a:path>
                </a:pathLst>
              </a:custGeom>
              <a:ln w="6350">
                <a:solidFill>
                  <a:srgbClr val="231F20"/>
                </a:solidFill>
              </a:ln>
            </p:spPr>
            <p:txBody>
              <a:bodyPr wrap="square" lIns="0" tIns="0" rIns="0" bIns="0" rtlCol="0"/>
              <a:lstStyle/>
              <a:p>
                <a:endParaRPr/>
              </a:p>
            </p:txBody>
          </p:sp>
          <p:pic>
            <p:nvPicPr>
              <p:cNvPr id="23" name="object 23"/>
              <p:cNvPicPr/>
              <p:nvPr/>
            </p:nvPicPr>
            <p:blipFill>
              <a:blip r:embed="rId5" cstate="print"/>
              <a:stretch>
                <a:fillRect/>
              </a:stretch>
            </p:blipFill>
            <p:spPr>
              <a:xfrm>
                <a:off x="4334888" y="5083764"/>
                <a:ext cx="210539" cy="92025"/>
              </a:xfrm>
              <a:prstGeom prst="rect">
                <a:avLst/>
              </a:prstGeom>
            </p:spPr>
          </p:pic>
        </p:grpSp>
      </p:grpSp>
    </p:spTree>
    <p:extLst>
      <p:ext uri="{BB962C8B-B14F-4D97-AF65-F5344CB8AC3E}">
        <p14:creationId xmlns:p14="http://schemas.microsoft.com/office/powerpoint/2010/main" val="1585226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9811-AFED-29B0-9663-1AC0A394E4B5}"/>
              </a:ext>
            </a:extLst>
          </p:cNvPr>
          <p:cNvSpPr>
            <a:spLocks noGrp="1"/>
          </p:cNvSpPr>
          <p:nvPr>
            <p:ph type="title"/>
          </p:nvPr>
        </p:nvSpPr>
        <p:spPr>
          <a:xfrm>
            <a:off x="5943600" y="2174790"/>
            <a:ext cx="5116469" cy="2111332"/>
          </a:xfrm>
        </p:spPr>
        <p:txBody>
          <a:bodyPr>
            <a:normAutofit/>
          </a:bodyPr>
          <a:lstStyle/>
          <a:p>
            <a:pPr algn="ctr"/>
            <a:r>
              <a:rPr lang="en-US" sz="4000" dirty="0"/>
              <a:t>2026 NFHS SOFTBALL RESOURCES</a:t>
            </a:r>
          </a:p>
        </p:txBody>
      </p:sp>
      <p:pic>
        <p:nvPicPr>
          <p:cNvPr id="3" name="Picture 2">
            <a:extLst>
              <a:ext uri="{FF2B5EF4-FFF2-40B4-BE49-F238E27FC236}">
                <a16:creationId xmlns:a16="http://schemas.microsoft.com/office/drawing/2014/main" id="{0418ABDA-18E0-9F85-5332-774F2A11B850}"/>
              </a:ext>
            </a:extLst>
          </p:cNvPr>
          <p:cNvPicPr>
            <a:picLocks noChangeAspect="1"/>
          </p:cNvPicPr>
          <p:nvPr/>
        </p:nvPicPr>
        <p:blipFill>
          <a:blip r:embed="rId2"/>
          <a:srcRect/>
          <a:stretch/>
        </p:blipFill>
        <p:spPr>
          <a:xfrm>
            <a:off x="55111" y="121921"/>
            <a:ext cx="4486409" cy="5947954"/>
          </a:xfrm>
          <a:prstGeom prst="rect">
            <a:avLst/>
          </a:prstGeom>
          <a:ln>
            <a:noFill/>
          </a:ln>
          <a:effectLst>
            <a:softEdge rad="112500"/>
          </a:effectLst>
        </p:spPr>
      </p:pic>
    </p:spTree>
    <p:extLst>
      <p:ext uri="{BB962C8B-B14F-4D97-AF65-F5344CB8AC3E}">
        <p14:creationId xmlns:p14="http://schemas.microsoft.com/office/powerpoint/2010/main" val="4001705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CE36-C450-EC72-9061-7382D621F71D}"/>
              </a:ext>
            </a:extLst>
          </p:cNvPr>
          <p:cNvSpPr>
            <a:spLocks noGrp="1"/>
          </p:cNvSpPr>
          <p:nvPr>
            <p:ph type="title"/>
          </p:nvPr>
        </p:nvSpPr>
        <p:spPr/>
        <p:txBody>
          <a:bodyPr>
            <a:normAutofit/>
          </a:bodyPr>
          <a:lstStyle/>
          <a:p>
            <a:r>
              <a:rPr lang="en-US" sz="4000" dirty="0"/>
              <a:t>NFHS SOFTBALL PUBLICATIONS</a:t>
            </a:r>
            <a:br>
              <a:rPr lang="en-US" sz="3600" dirty="0"/>
            </a:br>
            <a:endParaRPr lang="en-US" sz="3600" dirty="0"/>
          </a:p>
        </p:txBody>
      </p:sp>
      <p:sp>
        <p:nvSpPr>
          <p:cNvPr id="3" name="Content Placeholder 2">
            <a:extLst>
              <a:ext uri="{FF2B5EF4-FFF2-40B4-BE49-F238E27FC236}">
                <a16:creationId xmlns:a16="http://schemas.microsoft.com/office/drawing/2014/main" id="{575CFD5E-6135-C490-A3B1-E778491EB7CB}"/>
              </a:ext>
            </a:extLst>
          </p:cNvPr>
          <p:cNvSpPr>
            <a:spLocks noGrp="1"/>
          </p:cNvSpPr>
          <p:nvPr>
            <p:ph idx="1"/>
          </p:nvPr>
        </p:nvSpPr>
        <p:spPr>
          <a:xfrm>
            <a:off x="838200" y="1504709"/>
            <a:ext cx="10515600" cy="4672254"/>
          </a:xfrm>
        </p:spPr>
        <p:txBody>
          <a:bodyPr/>
          <a:lstStyle/>
          <a:p>
            <a:r>
              <a:rPr lang="en-US" sz="2800" dirty="0">
                <a:latin typeface="+mn-lt"/>
              </a:rPr>
              <a:t>NFHS Rules Books, Case Books, and other Softball materials can be  ordered online at </a:t>
            </a:r>
            <a:r>
              <a:rPr lang="en-US" sz="2800" u="sng" dirty="0">
                <a:latin typeface="+mn-lt"/>
                <a:hlinkClick r:id="rId3"/>
              </a:rPr>
              <a:t>www.nfhs.com</a:t>
            </a:r>
            <a:r>
              <a:rPr lang="en-US" sz="2800" dirty="0">
                <a:latin typeface="+mn-lt"/>
              </a:rPr>
              <a:t>, or by calling</a:t>
            </a:r>
            <a:br>
              <a:rPr lang="en-US" dirty="0">
                <a:latin typeface="+mn-lt"/>
              </a:rPr>
            </a:br>
            <a:r>
              <a:rPr lang="en-US" sz="2800" dirty="0">
                <a:latin typeface="+mn-lt"/>
              </a:rPr>
              <a:t>1-800-776-3462.</a:t>
            </a:r>
          </a:p>
          <a:p>
            <a:endParaRPr lang="en-US" sz="2800" dirty="0">
              <a:latin typeface="+mn-lt"/>
            </a:endParaRPr>
          </a:p>
        </p:txBody>
      </p:sp>
      <p:pic>
        <p:nvPicPr>
          <p:cNvPr id="13" name="Picture 12" descr="A cover of a book with a couple of women playing softball&#10;&#10;AI-generated content may be incorrect.">
            <a:extLst>
              <a:ext uri="{FF2B5EF4-FFF2-40B4-BE49-F238E27FC236}">
                <a16:creationId xmlns:a16="http://schemas.microsoft.com/office/drawing/2014/main" id="{DAFFDFF3-B392-B463-C220-F1F7660C0276}"/>
              </a:ext>
            </a:extLst>
          </p:cNvPr>
          <p:cNvPicPr>
            <a:picLocks noChangeAspect="1"/>
          </p:cNvPicPr>
          <p:nvPr/>
        </p:nvPicPr>
        <p:blipFill>
          <a:blip r:embed="rId4"/>
          <a:stretch>
            <a:fillRect/>
          </a:stretch>
        </p:blipFill>
        <p:spPr>
          <a:xfrm>
            <a:off x="6598234" y="3041467"/>
            <a:ext cx="1675280" cy="2626517"/>
          </a:xfrm>
          <a:prstGeom prst="rect">
            <a:avLst/>
          </a:prstGeom>
          <a:ln w="28575">
            <a:solidFill>
              <a:schemeClr val="tx1"/>
            </a:solidFill>
          </a:ln>
        </p:spPr>
      </p:pic>
      <p:pic>
        <p:nvPicPr>
          <p:cNvPr id="17" name="Picture 16">
            <a:extLst>
              <a:ext uri="{FF2B5EF4-FFF2-40B4-BE49-F238E27FC236}">
                <a16:creationId xmlns:a16="http://schemas.microsoft.com/office/drawing/2014/main" id="{0B6B3D90-BC77-D666-EEB0-7D7B8FD6B799}"/>
              </a:ext>
            </a:extLst>
          </p:cNvPr>
          <p:cNvPicPr>
            <a:picLocks noChangeAspect="1"/>
          </p:cNvPicPr>
          <p:nvPr/>
        </p:nvPicPr>
        <p:blipFill>
          <a:blip r:embed="rId5"/>
          <a:stretch>
            <a:fillRect/>
          </a:stretch>
        </p:blipFill>
        <p:spPr>
          <a:xfrm>
            <a:off x="838200" y="3041467"/>
            <a:ext cx="1942415" cy="2620950"/>
          </a:xfrm>
          <a:prstGeom prst="rect">
            <a:avLst/>
          </a:prstGeom>
          <a:ln w="28575">
            <a:solidFill>
              <a:schemeClr val="tx1"/>
            </a:solidFill>
          </a:ln>
        </p:spPr>
      </p:pic>
      <p:pic>
        <p:nvPicPr>
          <p:cNvPr id="19" name="Picture 18" descr="A baseball player and a softball player&#10;&#10;AI-generated content may be incorrect.">
            <a:extLst>
              <a:ext uri="{FF2B5EF4-FFF2-40B4-BE49-F238E27FC236}">
                <a16:creationId xmlns:a16="http://schemas.microsoft.com/office/drawing/2014/main" id="{8AF031D8-668A-CE85-38E7-84C94391835D}"/>
              </a:ext>
            </a:extLst>
          </p:cNvPr>
          <p:cNvPicPr>
            <a:picLocks noChangeAspect="1"/>
          </p:cNvPicPr>
          <p:nvPr/>
        </p:nvPicPr>
        <p:blipFill>
          <a:blip r:embed="rId6"/>
          <a:stretch>
            <a:fillRect/>
          </a:stretch>
        </p:blipFill>
        <p:spPr>
          <a:xfrm>
            <a:off x="3651352" y="3041467"/>
            <a:ext cx="1942416" cy="2620951"/>
          </a:xfrm>
          <a:prstGeom prst="rect">
            <a:avLst/>
          </a:prstGeom>
          <a:ln w="28575">
            <a:solidFill>
              <a:schemeClr val="tx1"/>
            </a:solidFill>
          </a:ln>
        </p:spPr>
      </p:pic>
      <p:pic>
        <p:nvPicPr>
          <p:cNvPr id="5" name="Picture 4" descr="A softball player catching a ball&#10;&#10;AI-generated content may be incorrect.">
            <a:extLst>
              <a:ext uri="{FF2B5EF4-FFF2-40B4-BE49-F238E27FC236}">
                <a16:creationId xmlns:a16="http://schemas.microsoft.com/office/drawing/2014/main" id="{6F87E1D0-C487-50BC-43DC-C7051C0F9C1A}"/>
              </a:ext>
            </a:extLst>
          </p:cNvPr>
          <p:cNvPicPr>
            <a:picLocks noChangeAspect="1"/>
          </p:cNvPicPr>
          <p:nvPr/>
        </p:nvPicPr>
        <p:blipFill>
          <a:blip r:embed="rId7"/>
          <a:stretch>
            <a:fillRect/>
          </a:stretch>
        </p:blipFill>
        <p:spPr>
          <a:xfrm>
            <a:off x="9276249" y="3041467"/>
            <a:ext cx="1675280" cy="2661308"/>
          </a:xfrm>
          <a:prstGeom prst="rect">
            <a:avLst/>
          </a:prstGeom>
          <a:ln w="28575">
            <a:solidFill>
              <a:schemeClr val="tx1"/>
            </a:solidFill>
          </a:ln>
        </p:spPr>
      </p:pic>
    </p:spTree>
    <p:extLst>
      <p:ext uri="{BB962C8B-B14F-4D97-AF65-F5344CB8AC3E}">
        <p14:creationId xmlns:p14="http://schemas.microsoft.com/office/powerpoint/2010/main" val="189765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CE36-C450-EC72-9061-7382D621F71D}"/>
              </a:ext>
            </a:extLst>
          </p:cNvPr>
          <p:cNvSpPr>
            <a:spLocks noGrp="1"/>
          </p:cNvSpPr>
          <p:nvPr>
            <p:ph type="title"/>
          </p:nvPr>
        </p:nvSpPr>
        <p:spPr>
          <a:xfrm>
            <a:off x="810491" y="0"/>
            <a:ext cx="8491151" cy="1325563"/>
          </a:xfrm>
        </p:spPr>
        <p:txBody>
          <a:bodyPr>
            <a:normAutofit/>
          </a:bodyPr>
          <a:lstStyle/>
          <a:p>
            <a:r>
              <a:rPr lang="en-US" sz="3600" dirty="0"/>
              <a:t>NFHS SOFTBALL PUBLICATIONS</a:t>
            </a:r>
          </a:p>
        </p:txBody>
      </p:sp>
      <p:sp>
        <p:nvSpPr>
          <p:cNvPr id="6" name="Content Placeholder 6">
            <a:extLst>
              <a:ext uri="{FF2B5EF4-FFF2-40B4-BE49-F238E27FC236}">
                <a16:creationId xmlns:a16="http://schemas.microsoft.com/office/drawing/2014/main" id="{B0853599-5CDD-D296-2CDE-67388B0D74CF}"/>
              </a:ext>
            </a:extLst>
          </p:cNvPr>
          <p:cNvSpPr txBox="1">
            <a:spLocks/>
          </p:cNvSpPr>
          <p:nvPr/>
        </p:nvSpPr>
        <p:spPr>
          <a:xfrm>
            <a:off x="810491" y="1540488"/>
            <a:ext cx="4246880" cy="3459480"/>
          </a:xfrm>
          <a:prstGeom prst="rect">
            <a:avLst/>
          </a:prstGeom>
        </p:spPr>
        <p:txBody>
          <a:bodyPr/>
          <a:lst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defRPr/>
            </a:pPr>
            <a:r>
              <a:rPr lang="en-US" altLang="en-US" sz="3200"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The new NFHS Softball Pre-Season Guide will be available on or before November 1, 2025.</a:t>
            </a:r>
          </a:p>
          <a:p>
            <a:pPr marL="0" indent="0">
              <a:buFont typeface="Wingdings" panose="05000000000000000000" pitchFamily="2" charset="2"/>
              <a:buNone/>
              <a:defRPr/>
            </a:pPr>
            <a:endParaRPr lang="en-US" sz="3200"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0" indent="0">
              <a:buFont typeface="Wingdings" panose="05000000000000000000" pitchFamily="2" charset="2"/>
              <a:buNone/>
              <a:defRPr/>
            </a:pPr>
            <a:endParaRPr lang="en-US"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group of people standing in front of a magazine&#10;&#10;AI-generated content may be incorrect.">
            <a:extLst>
              <a:ext uri="{FF2B5EF4-FFF2-40B4-BE49-F238E27FC236}">
                <a16:creationId xmlns:a16="http://schemas.microsoft.com/office/drawing/2014/main" id="{C8BF8EA9-F5CF-EA76-7643-36FF8C1559E2}"/>
              </a:ext>
            </a:extLst>
          </p:cNvPr>
          <p:cNvPicPr>
            <a:picLocks noChangeAspect="1"/>
          </p:cNvPicPr>
          <p:nvPr/>
        </p:nvPicPr>
        <p:blipFill>
          <a:blip r:embed="rId3"/>
          <a:stretch>
            <a:fillRect/>
          </a:stretch>
        </p:blipFill>
        <p:spPr>
          <a:xfrm>
            <a:off x="5663996" y="1059379"/>
            <a:ext cx="3637646" cy="4739242"/>
          </a:xfrm>
          <a:prstGeom prst="rect">
            <a:avLst/>
          </a:prstGeom>
          <a:ln w="28575">
            <a:solidFill>
              <a:schemeClr val="tx1"/>
            </a:solidFill>
          </a:ln>
        </p:spPr>
      </p:pic>
    </p:spTree>
    <p:extLst>
      <p:ext uri="{BB962C8B-B14F-4D97-AF65-F5344CB8AC3E}">
        <p14:creationId xmlns:p14="http://schemas.microsoft.com/office/powerpoint/2010/main" val="3447276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CE36-C450-EC72-9061-7382D621F71D}"/>
              </a:ext>
            </a:extLst>
          </p:cNvPr>
          <p:cNvSpPr>
            <a:spLocks noGrp="1"/>
          </p:cNvSpPr>
          <p:nvPr>
            <p:ph type="title"/>
          </p:nvPr>
        </p:nvSpPr>
        <p:spPr/>
        <p:txBody>
          <a:bodyPr>
            <a:normAutofit/>
          </a:bodyPr>
          <a:lstStyle/>
          <a:p>
            <a:r>
              <a:rPr lang="en-US" sz="3600" dirty="0"/>
              <a:t>NFHS SOFTBALL RESOURCES</a:t>
            </a:r>
          </a:p>
        </p:txBody>
      </p:sp>
      <p:sp>
        <p:nvSpPr>
          <p:cNvPr id="3" name="Content Placeholder 2">
            <a:extLst>
              <a:ext uri="{FF2B5EF4-FFF2-40B4-BE49-F238E27FC236}">
                <a16:creationId xmlns:a16="http://schemas.microsoft.com/office/drawing/2014/main" id="{575CFD5E-6135-C490-A3B1-E778491EB7CB}"/>
              </a:ext>
            </a:extLst>
          </p:cNvPr>
          <p:cNvSpPr>
            <a:spLocks noGrp="1"/>
          </p:cNvSpPr>
          <p:nvPr>
            <p:ph idx="1"/>
          </p:nvPr>
        </p:nvSpPr>
        <p:spPr/>
        <p:txBody>
          <a:bodyPr/>
          <a:lstStyle/>
          <a:p>
            <a:pPr eaLnBrk="0" fontAlgn="base" hangingPunct="0">
              <a:lnSpc>
                <a:spcPct val="100000"/>
              </a:lnSpc>
              <a:spcBef>
                <a:spcPct val="30000"/>
              </a:spcBef>
              <a:spcAft>
                <a:spcPct val="0"/>
              </a:spcAft>
              <a:defRPr/>
            </a:pPr>
            <a:r>
              <a:rPr lang="en-US" sz="2800" dirty="0">
                <a:effectLst/>
                <a:latin typeface="Calibri" panose="020F0502020204030204" pitchFamily="34" charset="0"/>
                <a:ea typeface="Calibri" panose="020F0502020204030204" pitchFamily="34" charset="0"/>
                <a:cs typeface="Arial" panose="020B0604020202020204" pitchFamily="34" charset="0"/>
              </a:rPr>
              <a:t>Video Exam Questions</a:t>
            </a:r>
          </a:p>
          <a:p>
            <a:pPr eaLnBrk="0" fontAlgn="base" hangingPunct="0">
              <a:lnSpc>
                <a:spcPct val="100000"/>
              </a:lnSpc>
              <a:spcBef>
                <a:spcPct val="30000"/>
              </a:spcBef>
              <a:spcAft>
                <a:spcPct val="0"/>
              </a:spcAft>
              <a:defRPr/>
            </a:pPr>
            <a:r>
              <a:rPr lang="en-US" sz="2800" dirty="0">
                <a:effectLst/>
                <a:latin typeface="Calibri" panose="020F0502020204030204" pitchFamily="34" charset="0"/>
                <a:ea typeface="Calibri" panose="020F0502020204030204" pitchFamily="34" charset="0"/>
                <a:cs typeface="Arial" panose="020B0604020202020204" pitchFamily="34" charset="0"/>
              </a:rPr>
              <a:t>Rules Videos</a:t>
            </a:r>
          </a:p>
          <a:p>
            <a:pPr eaLnBrk="0" fontAlgn="base" hangingPunct="0">
              <a:lnSpc>
                <a:spcPct val="100000"/>
              </a:lnSpc>
              <a:spcBef>
                <a:spcPct val="30000"/>
              </a:spcBef>
              <a:spcAft>
                <a:spcPct val="0"/>
              </a:spcAft>
              <a:defRPr/>
            </a:pPr>
            <a:r>
              <a:rPr lang="en-US" sz="2800" dirty="0">
                <a:effectLst/>
                <a:latin typeface="Calibri" panose="020F0502020204030204" pitchFamily="34" charset="0"/>
                <a:ea typeface="Calibri" panose="020F0502020204030204" pitchFamily="34" charset="0"/>
                <a:cs typeface="Arial" panose="020B0604020202020204" pitchFamily="34" charset="0"/>
              </a:rPr>
              <a:t>Softball General Survey</a:t>
            </a:r>
          </a:p>
          <a:p>
            <a:pPr eaLnBrk="0" fontAlgn="base" hangingPunct="0">
              <a:lnSpc>
                <a:spcPct val="100000"/>
              </a:lnSpc>
              <a:spcBef>
                <a:spcPct val="30000"/>
              </a:spcBef>
              <a:spcAft>
                <a:spcPct val="0"/>
              </a:spcAft>
              <a:defRPr/>
            </a:pPr>
            <a:r>
              <a:rPr lang="en-US" sz="2800" dirty="0">
                <a:effectLst/>
                <a:latin typeface="Calibri" panose="020F0502020204030204" pitchFamily="34" charset="0"/>
                <a:ea typeface="Calibri" panose="020F0502020204030204" pitchFamily="34" charset="0"/>
                <a:cs typeface="Arial" panose="020B0604020202020204" pitchFamily="34" charset="0"/>
              </a:rPr>
              <a:t>Mid-Season Meetings</a:t>
            </a:r>
          </a:p>
          <a:p>
            <a:pPr eaLnBrk="0" fontAlgn="base" hangingPunct="0">
              <a:lnSpc>
                <a:spcPct val="100000"/>
              </a:lnSpc>
              <a:spcBef>
                <a:spcPct val="30000"/>
              </a:spcBef>
              <a:spcAft>
                <a:spcPct val="0"/>
              </a:spcAft>
              <a:defRPr/>
            </a:pPr>
            <a:r>
              <a:rPr lang="en-US" dirty="0">
                <a:ea typeface="Calibri" panose="020F0502020204030204" pitchFamily="34" charset="0"/>
                <a:cs typeface="Arial" panose="020B0604020202020204" pitchFamily="34" charset="0"/>
              </a:rPr>
              <a:t>Virtual Case Book</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4" name="Picture 3">
            <a:extLst>
              <a:ext uri="{FF2B5EF4-FFF2-40B4-BE49-F238E27FC236}">
                <a16:creationId xmlns:a16="http://schemas.microsoft.com/office/drawing/2014/main" id="{6EB325CF-F7B1-1CB0-FCF6-C8B0CC00C0FB}"/>
              </a:ext>
            </a:extLst>
          </p:cNvPr>
          <p:cNvPicPr>
            <a:picLocks noChangeAspect="1"/>
          </p:cNvPicPr>
          <p:nvPr/>
        </p:nvPicPr>
        <p:blipFill>
          <a:blip r:embed="rId3"/>
          <a:srcRect/>
          <a:stretch/>
        </p:blipFill>
        <p:spPr>
          <a:xfrm>
            <a:off x="6004989" y="1832036"/>
            <a:ext cx="5348812" cy="3565874"/>
          </a:xfrm>
          <a:prstGeom prst="rect">
            <a:avLst/>
          </a:prstGeom>
          <a:ln w="38100">
            <a:solidFill>
              <a:srgbClr val="002060"/>
            </a:solidFill>
          </a:ln>
        </p:spPr>
      </p:pic>
    </p:spTree>
    <p:extLst>
      <p:ext uri="{BB962C8B-B14F-4D97-AF65-F5344CB8AC3E}">
        <p14:creationId xmlns:p14="http://schemas.microsoft.com/office/powerpoint/2010/main" val="3391846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CE36-C450-EC72-9061-7382D621F71D}"/>
              </a:ext>
            </a:extLst>
          </p:cNvPr>
          <p:cNvSpPr>
            <a:spLocks noGrp="1"/>
          </p:cNvSpPr>
          <p:nvPr>
            <p:ph type="title"/>
          </p:nvPr>
        </p:nvSpPr>
        <p:spPr/>
        <p:txBody>
          <a:bodyPr>
            <a:normAutofit/>
          </a:bodyPr>
          <a:lstStyle/>
          <a:p>
            <a:r>
              <a:rPr lang="en-US" sz="3600" dirty="0"/>
              <a:t>NFHS SOFTBALL RESOURCES</a:t>
            </a:r>
          </a:p>
        </p:txBody>
      </p:sp>
      <p:sp>
        <p:nvSpPr>
          <p:cNvPr id="3" name="Content Placeholder 2">
            <a:extLst>
              <a:ext uri="{FF2B5EF4-FFF2-40B4-BE49-F238E27FC236}">
                <a16:creationId xmlns:a16="http://schemas.microsoft.com/office/drawing/2014/main" id="{575CFD5E-6135-C490-A3B1-E778491EB7CB}"/>
              </a:ext>
            </a:extLst>
          </p:cNvPr>
          <p:cNvSpPr>
            <a:spLocks noGrp="1"/>
          </p:cNvSpPr>
          <p:nvPr>
            <p:ph idx="1"/>
          </p:nvPr>
        </p:nvSpPr>
        <p:spPr>
          <a:xfrm>
            <a:off x="4541520" y="1571625"/>
            <a:ext cx="6812280" cy="4351338"/>
          </a:xfrm>
        </p:spPr>
        <p:txBody>
          <a:bodyPr/>
          <a:lstStyle/>
          <a:p>
            <a:r>
              <a:rPr lang="en-US" dirty="0"/>
              <a:t> Weekly Rule Interpretations</a:t>
            </a:r>
          </a:p>
          <a:p>
            <a:pPr marL="344488" indent="-344488"/>
            <a:r>
              <a:rPr lang="en-US" dirty="0"/>
              <a:t>Softball Pitching Videos</a:t>
            </a:r>
          </a:p>
          <a:p>
            <a:pPr marL="344488" indent="-344488"/>
            <a:r>
              <a:rPr lang="en-US" dirty="0"/>
              <a:t>DP/FLEX Strategies for Coaches</a:t>
            </a:r>
          </a:p>
          <a:p>
            <a:pPr marL="344488" indent="-344488"/>
            <a:r>
              <a:rPr lang="en-US" dirty="0"/>
              <a:t>PowerPoints for Umpire Training</a:t>
            </a:r>
          </a:p>
          <a:p>
            <a:pPr marL="344488" indent="-344488"/>
            <a:r>
              <a:rPr lang="en-US" dirty="0"/>
              <a:t>Illegal Player Penalty Chart</a:t>
            </a:r>
          </a:p>
          <a:p>
            <a:pPr marL="344488" indent="-344488"/>
            <a:r>
              <a:rPr lang="en-US" dirty="0"/>
              <a:t>Uniform Rules</a:t>
            </a:r>
          </a:p>
          <a:p>
            <a:pPr marL="344488" indent="-344488"/>
            <a:r>
              <a:rPr lang="en-US" dirty="0"/>
              <a:t>Softball Field Diagram</a:t>
            </a:r>
          </a:p>
        </p:txBody>
      </p:sp>
      <p:pic>
        <p:nvPicPr>
          <p:cNvPr id="6" name="Picture 5">
            <a:extLst>
              <a:ext uri="{FF2B5EF4-FFF2-40B4-BE49-F238E27FC236}">
                <a16:creationId xmlns:a16="http://schemas.microsoft.com/office/drawing/2014/main" id="{EF8844B6-1413-1F0D-5F7F-518490EC0382}"/>
              </a:ext>
            </a:extLst>
          </p:cNvPr>
          <p:cNvPicPr>
            <a:picLocks noChangeAspect="1"/>
          </p:cNvPicPr>
          <p:nvPr/>
        </p:nvPicPr>
        <p:blipFill>
          <a:blip r:embed="rId3"/>
          <a:srcRect/>
          <a:stretch/>
        </p:blipFill>
        <p:spPr>
          <a:xfrm rot="16200000">
            <a:off x="220793" y="2133226"/>
            <a:ext cx="4070204" cy="2713469"/>
          </a:xfrm>
          <a:prstGeom prst="rect">
            <a:avLst/>
          </a:prstGeom>
          <a:ln w="38100">
            <a:solidFill>
              <a:schemeClr val="tx1"/>
            </a:solidFill>
          </a:ln>
        </p:spPr>
      </p:pic>
    </p:spTree>
    <p:extLst>
      <p:ext uri="{BB962C8B-B14F-4D97-AF65-F5344CB8AC3E}">
        <p14:creationId xmlns:p14="http://schemas.microsoft.com/office/powerpoint/2010/main" val="794389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A54C-57D9-2AAD-E14F-F365207B4D04}"/>
              </a:ext>
            </a:extLst>
          </p:cNvPr>
          <p:cNvSpPr>
            <a:spLocks noGrp="1"/>
          </p:cNvSpPr>
          <p:nvPr>
            <p:ph type="ctrTitle"/>
          </p:nvPr>
        </p:nvSpPr>
        <p:spPr/>
        <p:txBody>
          <a:bodyPr/>
          <a:lstStyle/>
          <a:p>
            <a:r>
              <a:rPr lang="en-US" dirty="0"/>
              <a:t>Thank You</a:t>
            </a:r>
          </a:p>
        </p:txBody>
      </p:sp>
      <p:sp>
        <p:nvSpPr>
          <p:cNvPr id="4" name="TextBox 3">
            <a:extLst>
              <a:ext uri="{FF2B5EF4-FFF2-40B4-BE49-F238E27FC236}">
                <a16:creationId xmlns:a16="http://schemas.microsoft.com/office/drawing/2014/main" id="{D043A105-DA69-3BDD-8AEC-CDE4B988D86C}"/>
              </a:ext>
            </a:extLst>
          </p:cNvPr>
          <p:cNvSpPr txBox="1"/>
          <p:nvPr/>
        </p:nvSpPr>
        <p:spPr>
          <a:xfrm>
            <a:off x="1524000" y="5165125"/>
            <a:ext cx="9144000" cy="369332"/>
          </a:xfrm>
          <a:prstGeom prst="rect">
            <a:avLst/>
          </a:prstGeom>
          <a:noFill/>
        </p:spPr>
        <p:txBody>
          <a:bodyPr wrap="square" rtlCol="0">
            <a:spAutoFit/>
          </a:bodyPr>
          <a:lstStyle/>
          <a:p>
            <a:pPr algn="ctr"/>
            <a:r>
              <a:rPr lang="en-US" b="0" dirty="0">
                <a:solidFill>
                  <a:schemeClr val="bg1"/>
                </a:solidFill>
                <a:latin typeface="Calibri" panose="020F0502020204030204" pitchFamily="34" charset="0"/>
                <a:cs typeface="Calibri" panose="020F0502020204030204" pitchFamily="34" charset="0"/>
              </a:rPr>
              <a:t>NFHS.org		Phone # 317-822-5735	Email: Ssearcy@nfhs.org</a:t>
            </a:r>
          </a:p>
        </p:txBody>
      </p:sp>
    </p:spTree>
    <p:extLst>
      <p:ext uri="{BB962C8B-B14F-4D97-AF65-F5344CB8AC3E}">
        <p14:creationId xmlns:p14="http://schemas.microsoft.com/office/powerpoint/2010/main" val="670153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4870</TotalTime>
  <Words>2864</Words>
  <Application>Microsoft Office PowerPoint</Application>
  <PresentationFormat>Widescreen</PresentationFormat>
  <Paragraphs>217</Paragraphs>
  <Slides>29</Slides>
  <Notes>24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2026 NFHS Softball Rules PowerPoint</vt:lpstr>
      <vt:lpstr>2026 NFHS SOFTBALL RULES CHANGES</vt:lpstr>
      <vt:lpstr>OTHER EQUIPMENT 1-9-6</vt:lpstr>
      <vt:lpstr>BATTER-RUNNER AND RUNNER RULE 8</vt:lpstr>
      <vt:lpstr>EQUIPMENT AND APPAREL 10-4-2</vt:lpstr>
      <vt:lpstr>2026 NFHS SOFTBALL EDITORIAL CHANGES</vt:lpstr>
      <vt:lpstr>UNIFORMS, PLAYER EQUIPMENT 1-6 (NEW)</vt:lpstr>
      <vt:lpstr>FORFEITED GAME 4-3-2</vt:lpstr>
      <vt:lpstr>UNIFORMS, PLAYER EQUIPMENT 3-2-5 CASE BOOK</vt:lpstr>
      <vt:lpstr>2026 NFHS SOFTBALL POINTS OF EMPHASIS</vt:lpstr>
      <vt:lpstr>OBSTRUCTION</vt:lpstr>
      <vt:lpstr>OBSTRUCTION</vt:lpstr>
      <vt:lpstr>OBSTRUCTION</vt:lpstr>
      <vt:lpstr>MAINTAINING AN UNOBSTRUCTED VIEW</vt:lpstr>
      <vt:lpstr>MAINTAINING AN UNOBSTRUCTED VIEW</vt:lpstr>
      <vt:lpstr>MAINTAINING AN UNOBSTRUCTED VIEW</vt:lpstr>
      <vt:lpstr>MAINTAINING AN UNOBSTRUCTED VIEW</vt:lpstr>
      <vt:lpstr>NFHS OFFICIALS EDUCATION </vt:lpstr>
      <vt:lpstr>PowerPoint Presentation</vt:lpstr>
      <vt:lpstr>NFHS Authentication Mark Update</vt:lpstr>
      <vt:lpstr>NFHS Authenticating Mark Update</vt:lpstr>
      <vt:lpstr>NFHS Authenticating Mark Update</vt:lpstr>
      <vt:lpstr>Softball</vt:lpstr>
      <vt:lpstr>2026 NFHS SOFTBALL RESOURCES</vt:lpstr>
      <vt:lpstr>NFHS SOFTBALL PUBLICATIONS </vt:lpstr>
      <vt:lpstr>NFHS SOFTBALL PUBLICATIONS</vt:lpstr>
      <vt:lpstr>NFHS SOFTBALL RESOURCES</vt:lpstr>
      <vt:lpstr>NFHS SOFTBALL RESOURCES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McIntosh</dc:creator>
  <cp:lastModifiedBy>Cici Robinson</cp:lastModifiedBy>
  <cp:revision>117</cp:revision>
  <cp:lastPrinted>2025-02-21T14:20:50Z</cp:lastPrinted>
  <dcterms:created xsi:type="dcterms:W3CDTF">2024-02-15T19:09:41Z</dcterms:created>
  <dcterms:modified xsi:type="dcterms:W3CDTF">2026-01-28T01:48:09Z</dcterms:modified>
</cp:coreProperties>
</file>